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8" r:id="rId9"/>
    <p:sldId id="264" r:id="rId10"/>
    <p:sldId id="265" r:id="rId11"/>
    <p:sldId id="266" r:id="rId12"/>
    <p:sldId id="269" r:id="rId13"/>
    <p:sldId id="271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6" r:id="rId39"/>
    <p:sldId id="295" r:id="rId40"/>
    <p:sldId id="297" r:id="rId41"/>
    <p:sldId id="298" r:id="rId42"/>
    <p:sldId id="299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3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604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364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7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20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76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37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409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221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84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07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528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807E9-C0EF-4D5A-992C-022FB55425C1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6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9" Type="http://schemas.openxmlformats.org/officeDocument/2006/relationships/image" Target="../media/image6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71.jpeg"/><Relationship Id="rId7" Type="http://schemas.openxmlformats.org/officeDocument/2006/relationships/image" Target="../media/image75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jpeg"/><Relationship Id="rId9" Type="http://schemas.openxmlformats.org/officeDocument/2006/relationships/image" Target="../media/image7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7" Type="http://schemas.openxmlformats.org/officeDocument/2006/relationships/image" Target="../media/image84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7" Type="http://schemas.openxmlformats.org/officeDocument/2006/relationships/image" Target="../media/image92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jpeg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7" Type="http://schemas.openxmlformats.org/officeDocument/2006/relationships/image" Target="../media/image97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jpeg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eg"/><Relationship Id="rId3" Type="http://schemas.openxmlformats.org/officeDocument/2006/relationships/image" Target="../media/image98.jpeg"/><Relationship Id="rId7" Type="http://schemas.openxmlformats.org/officeDocument/2006/relationships/image" Target="../media/image10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jpeg"/><Relationship Id="rId5" Type="http://schemas.openxmlformats.org/officeDocument/2006/relationships/image" Target="../media/image100.jpeg"/><Relationship Id="rId4" Type="http://schemas.openxmlformats.org/officeDocument/2006/relationships/image" Target="../media/image99.jpeg"/><Relationship Id="rId9" Type="http://schemas.openxmlformats.org/officeDocument/2006/relationships/image" Target="../media/image10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jpeg"/><Relationship Id="rId3" Type="http://schemas.openxmlformats.org/officeDocument/2006/relationships/image" Target="../media/image108.jpeg"/><Relationship Id="rId7" Type="http://schemas.openxmlformats.org/officeDocument/2006/relationships/image" Target="../media/image112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jpeg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Relationship Id="rId9" Type="http://schemas.openxmlformats.org/officeDocument/2006/relationships/image" Target="../media/image114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jpeg"/><Relationship Id="rId3" Type="http://schemas.openxmlformats.org/officeDocument/2006/relationships/image" Target="../media/image116.jpeg"/><Relationship Id="rId7" Type="http://schemas.openxmlformats.org/officeDocument/2006/relationships/image" Target="../media/image120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jpeg"/><Relationship Id="rId5" Type="http://schemas.openxmlformats.org/officeDocument/2006/relationships/image" Target="../media/image118.jpeg"/><Relationship Id="rId4" Type="http://schemas.openxmlformats.org/officeDocument/2006/relationships/image" Target="../media/image117.jpeg"/><Relationship Id="rId9" Type="http://schemas.openxmlformats.org/officeDocument/2006/relationships/image" Target="../media/image12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8.jpeg"/><Relationship Id="rId4" Type="http://schemas.openxmlformats.org/officeDocument/2006/relationships/image" Target="../media/image127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eg"/><Relationship Id="rId3" Type="http://schemas.openxmlformats.org/officeDocument/2006/relationships/image" Target="../media/image130.jpeg"/><Relationship Id="rId7" Type="http://schemas.openxmlformats.org/officeDocument/2006/relationships/image" Target="../media/image134.jpe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jpeg"/><Relationship Id="rId5" Type="http://schemas.openxmlformats.org/officeDocument/2006/relationships/image" Target="../media/image132.jpeg"/><Relationship Id="rId4" Type="http://schemas.openxmlformats.org/officeDocument/2006/relationships/image" Target="../media/image131.jpeg"/><Relationship Id="rId9" Type="http://schemas.openxmlformats.org/officeDocument/2006/relationships/image" Target="../media/image136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jpeg"/><Relationship Id="rId3" Type="http://schemas.openxmlformats.org/officeDocument/2006/relationships/image" Target="../media/image139.jpeg"/><Relationship Id="rId7" Type="http://schemas.openxmlformats.org/officeDocument/2006/relationships/image" Target="../media/image143.jpe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jpeg"/><Relationship Id="rId5" Type="http://schemas.openxmlformats.org/officeDocument/2006/relationships/image" Target="../media/image141.jpeg"/><Relationship Id="rId4" Type="http://schemas.openxmlformats.org/officeDocument/2006/relationships/image" Target="../media/image140.jpeg"/><Relationship Id="rId9" Type="http://schemas.openxmlformats.org/officeDocument/2006/relationships/image" Target="../media/image14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jpeg"/><Relationship Id="rId3" Type="http://schemas.openxmlformats.org/officeDocument/2006/relationships/image" Target="../media/image147.jpeg"/><Relationship Id="rId7" Type="http://schemas.openxmlformats.org/officeDocument/2006/relationships/image" Target="../media/image151.jpeg"/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jpeg"/><Relationship Id="rId5" Type="http://schemas.openxmlformats.org/officeDocument/2006/relationships/image" Target="../media/image149.jpeg"/><Relationship Id="rId4" Type="http://schemas.openxmlformats.org/officeDocument/2006/relationships/image" Target="../media/image148.jpeg"/><Relationship Id="rId9" Type="http://schemas.openxmlformats.org/officeDocument/2006/relationships/image" Target="../media/image15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jpeg"/><Relationship Id="rId3" Type="http://schemas.openxmlformats.org/officeDocument/2006/relationships/image" Target="../media/image158.jpeg"/><Relationship Id="rId7" Type="http://schemas.openxmlformats.org/officeDocument/2006/relationships/image" Target="../media/image162.jpeg"/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jpeg"/><Relationship Id="rId5" Type="http://schemas.openxmlformats.org/officeDocument/2006/relationships/image" Target="../media/image160.jpeg"/><Relationship Id="rId4" Type="http://schemas.openxmlformats.org/officeDocument/2006/relationships/image" Target="../media/image159.jpeg"/><Relationship Id="rId9" Type="http://schemas.openxmlformats.org/officeDocument/2006/relationships/image" Target="../media/image164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jpeg"/><Relationship Id="rId3" Type="http://schemas.openxmlformats.org/officeDocument/2006/relationships/image" Target="../media/image166.jpeg"/><Relationship Id="rId7" Type="http://schemas.openxmlformats.org/officeDocument/2006/relationships/image" Target="../media/image170.jpeg"/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jpeg"/><Relationship Id="rId5" Type="http://schemas.openxmlformats.org/officeDocument/2006/relationships/image" Target="../media/image168.jpeg"/><Relationship Id="rId4" Type="http://schemas.openxmlformats.org/officeDocument/2006/relationships/image" Target="../media/image167.jpeg"/><Relationship Id="rId9" Type="http://schemas.openxmlformats.org/officeDocument/2006/relationships/image" Target="../media/image17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eg"/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jpeg"/><Relationship Id="rId3" Type="http://schemas.openxmlformats.org/officeDocument/2006/relationships/image" Target="../media/image176.jpeg"/><Relationship Id="rId7" Type="http://schemas.openxmlformats.org/officeDocument/2006/relationships/image" Target="../media/image180.jpeg"/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jpeg"/><Relationship Id="rId5" Type="http://schemas.openxmlformats.org/officeDocument/2006/relationships/image" Target="../media/image178.jpeg"/><Relationship Id="rId4" Type="http://schemas.openxmlformats.org/officeDocument/2006/relationships/image" Target="../media/image177.jpeg"/><Relationship Id="rId9" Type="http://schemas.openxmlformats.org/officeDocument/2006/relationships/image" Target="../media/image182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jpeg"/><Relationship Id="rId3" Type="http://schemas.openxmlformats.org/officeDocument/2006/relationships/image" Target="../media/image184.jpeg"/><Relationship Id="rId7" Type="http://schemas.openxmlformats.org/officeDocument/2006/relationships/image" Target="../media/image188.jpe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jpeg"/><Relationship Id="rId5" Type="http://schemas.openxmlformats.org/officeDocument/2006/relationships/image" Target="../media/image186.jpeg"/><Relationship Id="rId4" Type="http://schemas.openxmlformats.org/officeDocument/2006/relationships/image" Target="../media/image18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eg"/><Relationship Id="rId2" Type="http://schemas.openxmlformats.org/officeDocument/2006/relationships/image" Target="../media/image19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4.jpeg"/><Relationship Id="rId5" Type="http://schemas.openxmlformats.org/officeDocument/2006/relationships/image" Target="../media/image193.jpeg"/><Relationship Id="rId4" Type="http://schemas.openxmlformats.org/officeDocument/2006/relationships/image" Target="../media/image19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eg"/><Relationship Id="rId2" Type="http://schemas.openxmlformats.org/officeDocument/2006/relationships/image" Target="../media/image19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9.jpeg"/><Relationship Id="rId5" Type="http://schemas.openxmlformats.org/officeDocument/2006/relationships/image" Target="../media/image198.jpeg"/><Relationship Id="rId4" Type="http://schemas.openxmlformats.org/officeDocument/2006/relationships/image" Target="../media/image19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e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jpeg"/><Relationship Id="rId3" Type="http://schemas.openxmlformats.org/officeDocument/2006/relationships/image" Target="../media/image204.jpeg"/><Relationship Id="rId7" Type="http://schemas.openxmlformats.org/officeDocument/2006/relationships/image" Target="../media/image208.jpeg"/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7.jpeg"/><Relationship Id="rId5" Type="http://schemas.openxmlformats.org/officeDocument/2006/relationships/image" Target="../media/image206.jpeg"/><Relationship Id="rId4" Type="http://schemas.openxmlformats.org/officeDocument/2006/relationships/image" Target="../media/image205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jpeg"/><Relationship Id="rId3" Type="http://schemas.openxmlformats.org/officeDocument/2006/relationships/image" Target="../media/image211.jpeg"/><Relationship Id="rId7" Type="http://schemas.openxmlformats.org/officeDocument/2006/relationships/image" Target="../media/image215.jpeg"/><Relationship Id="rId2" Type="http://schemas.openxmlformats.org/officeDocument/2006/relationships/image" Target="../media/image2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jpeg"/><Relationship Id="rId5" Type="http://schemas.openxmlformats.org/officeDocument/2006/relationships/image" Target="../media/image213.jpeg"/><Relationship Id="rId4" Type="http://schemas.openxmlformats.org/officeDocument/2006/relationships/image" Target="../media/image212.jpeg"/><Relationship Id="rId9" Type="http://schemas.openxmlformats.org/officeDocument/2006/relationships/image" Target="../media/image217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jpeg"/><Relationship Id="rId3" Type="http://schemas.openxmlformats.org/officeDocument/2006/relationships/image" Target="../media/image220.jpeg"/><Relationship Id="rId7" Type="http://schemas.openxmlformats.org/officeDocument/2006/relationships/image" Target="../media/image224.jpeg"/><Relationship Id="rId2" Type="http://schemas.openxmlformats.org/officeDocument/2006/relationships/image" Target="../media/image2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jpeg"/><Relationship Id="rId5" Type="http://schemas.openxmlformats.org/officeDocument/2006/relationships/image" Target="../media/image222.jpeg"/><Relationship Id="rId4" Type="http://schemas.openxmlformats.org/officeDocument/2006/relationships/image" Target="../media/image221.jpeg"/><Relationship Id="rId9" Type="http://schemas.openxmlformats.org/officeDocument/2006/relationships/image" Target="../media/image226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jpeg"/><Relationship Id="rId3" Type="http://schemas.openxmlformats.org/officeDocument/2006/relationships/image" Target="../media/image220.jpeg"/><Relationship Id="rId7" Type="http://schemas.openxmlformats.org/officeDocument/2006/relationships/image" Target="../media/image224.jpeg"/><Relationship Id="rId2" Type="http://schemas.openxmlformats.org/officeDocument/2006/relationships/image" Target="../media/image2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jpeg"/><Relationship Id="rId5" Type="http://schemas.openxmlformats.org/officeDocument/2006/relationships/image" Target="../media/image222.jpeg"/><Relationship Id="rId4" Type="http://schemas.openxmlformats.org/officeDocument/2006/relationships/image" Target="../media/image221.jpeg"/><Relationship Id="rId9" Type="http://schemas.openxmlformats.org/officeDocument/2006/relationships/image" Target="../media/image22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jpeg"/><Relationship Id="rId2" Type="http://schemas.openxmlformats.org/officeDocument/2006/relationships/image" Target="../media/image22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jpeg"/><Relationship Id="rId2" Type="http://schemas.openxmlformats.org/officeDocument/2006/relationships/image" Target="../media/image22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3.jpeg"/><Relationship Id="rId5" Type="http://schemas.openxmlformats.org/officeDocument/2006/relationships/image" Target="../media/image232.jpeg"/><Relationship Id="rId4" Type="http://schemas.openxmlformats.org/officeDocument/2006/relationships/image" Target="../media/image23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jpeg"/><Relationship Id="rId2" Type="http://schemas.openxmlformats.org/officeDocument/2006/relationships/image" Target="../media/image23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7.jpeg"/><Relationship Id="rId4" Type="http://schemas.openxmlformats.org/officeDocument/2006/relationships/image" Target="../media/image236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jpeg"/><Relationship Id="rId3" Type="http://schemas.openxmlformats.org/officeDocument/2006/relationships/image" Target="../media/image239.jpeg"/><Relationship Id="rId7" Type="http://schemas.openxmlformats.org/officeDocument/2006/relationships/image" Target="../media/image243.jpeg"/><Relationship Id="rId2" Type="http://schemas.openxmlformats.org/officeDocument/2006/relationships/image" Target="../media/image23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2.jpeg"/><Relationship Id="rId5" Type="http://schemas.openxmlformats.org/officeDocument/2006/relationships/image" Target="../media/image241.jpeg"/><Relationship Id="rId4" Type="http://schemas.openxmlformats.org/officeDocument/2006/relationships/image" Target="../media/image240.jpeg"/><Relationship Id="rId9" Type="http://schemas.openxmlformats.org/officeDocument/2006/relationships/image" Target="../media/image245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jpeg"/><Relationship Id="rId7" Type="http://schemas.openxmlformats.org/officeDocument/2006/relationships/image" Target="../media/image252.jpeg"/><Relationship Id="rId2" Type="http://schemas.openxmlformats.org/officeDocument/2006/relationships/image" Target="../media/image24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1.jpeg"/><Relationship Id="rId5" Type="http://schemas.openxmlformats.org/officeDocument/2006/relationships/image" Target="../media/image250.jpeg"/><Relationship Id="rId4" Type="http://schemas.openxmlformats.org/officeDocument/2006/relationships/image" Target="../media/image249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jpeg"/><Relationship Id="rId7" Type="http://schemas.openxmlformats.org/officeDocument/2006/relationships/image" Target="../media/image258.jpeg"/><Relationship Id="rId2" Type="http://schemas.openxmlformats.org/officeDocument/2006/relationships/image" Target="../media/image25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7.jpeg"/><Relationship Id="rId5" Type="http://schemas.openxmlformats.org/officeDocument/2006/relationships/image" Target="../media/image256.jpeg"/><Relationship Id="rId4" Type="http://schemas.openxmlformats.org/officeDocument/2006/relationships/image" Target="../media/image255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jpeg"/><Relationship Id="rId3" Type="http://schemas.openxmlformats.org/officeDocument/2006/relationships/image" Target="../media/image260.jpeg"/><Relationship Id="rId7" Type="http://schemas.openxmlformats.org/officeDocument/2006/relationships/image" Target="../media/image264.jpeg"/><Relationship Id="rId2" Type="http://schemas.openxmlformats.org/officeDocument/2006/relationships/image" Target="../media/image25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3.jpeg"/><Relationship Id="rId5" Type="http://schemas.openxmlformats.org/officeDocument/2006/relationships/image" Target="../media/image262.jpeg"/><Relationship Id="rId4" Type="http://schemas.openxmlformats.org/officeDocument/2006/relationships/image" Target="../media/image261.jpeg"/><Relationship Id="rId9" Type="http://schemas.openxmlformats.org/officeDocument/2006/relationships/image" Target="../media/image266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jpeg"/><Relationship Id="rId2" Type="http://schemas.openxmlformats.org/officeDocument/2006/relationships/image" Target="../media/image26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9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jpeg"/><Relationship Id="rId3" Type="http://schemas.openxmlformats.org/officeDocument/2006/relationships/image" Target="../media/image271.jpeg"/><Relationship Id="rId7" Type="http://schemas.openxmlformats.org/officeDocument/2006/relationships/image" Target="../media/image275.jpeg"/><Relationship Id="rId2" Type="http://schemas.openxmlformats.org/officeDocument/2006/relationships/image" Target="../media/image2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4.jpeg"/><Relationship Id="rId5" Type="http://schemas.openxmlformats.org/officeDocument/2006/relationships/image" Target="../media/image273.jpeg"/><Relationship Id="rId4" Type="http://schemas.openxmlformats.org/officeDocument/2006/relationships/image" Target="../media/image272.jpeg"/><Relationship Id="rId9" Type="http://schemas.openxmlformats.org/officeDocument/2006/relationships/image" Target="../media/image277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2644" y="1828800"/>
            <a:ext cx="3523375" cy="26425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34208" y="1825653"/>
            <a:ext cx="3498209" cy="26236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70606" y="1828799"/>
            <a:ext cx="3523374" cy="264253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87550" y="2178050"/>
            <a:ext cx="698500" cy="215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022850" y="2330450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537325" y="5010150"/>
            <a:ext cx="1835150" cy="781050"/>
          </a:xfrm>
          <a:prstGeom prst="wedgeRoundRectCallout">
            <a:avLst>
              <a:gd name="adj1" fmla="val 58887"/>
              <a:gd name="adj2" fmla="val -2800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rgbClr val="FF0000"/>
                </a:solidFill>
              </a:rPr>
              <a:t>스크래핑완료</a:t>
            </a:r>
            <a:r>
              <a:rPr lang="ko-KR" altLang="en-US" sz="1000" dirty="0" smtClean="0">
                <a:solidFill>
                  <a:srgbClr val="FF0000"/>
                </a:solidFill>
              </a:rPr>
              <a:t> 상태에서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(3)</a:t>
            </a:r>
            <a:r>
              <a:rPr lang="ko-KR" altLang="en-US" sz="1000" dirty="0" smtClean="0">
                <a:solidFill>
                  <a:srgbClr val="FF0000"/>
                </a:solidFill>
              </a:rPr>
              <a:t>온라인서류제출 항목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미완료 상태 표기 오류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420100" y="2950039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625850" y="295003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146709" y="286524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4105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000056-(3)</a:t>
            </a:r>
            <a:r>
              <a:rPr lang="ko-KR" altLang="en-US" sz="1400" b="1" dirty="0" smtClean="0"/>
              <a:t>온라인서류대출 미완료 표기 오류</a:t>
            </a:r>
            <a:endParaRPr lang="en-US" altLang="ko-KR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3839483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31223" y="182477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000075-</a:t>
            </a:r>
            <a:r>
              <a:rPr lang="ko-KR" altLang="en-US" sz="1400" b="1" dirty="0"/>
              <a:t>사업자 </a:t>
            </a:r>
            <a:r>
              <a:rPr lang="ko-KR" altLang="en-US" sz="1400" b="1" dirty="0" err="1"/>
              <a:t>한도조회</a:t>
            </a:r>
            <a:r>
              <a:rPr lang="ko-KR" altLang="en-US" sz="1400" b="1" dirty="0"/>
              <a:t> 진행중 공인인증서 </a:t>
            </a:r>
            <a:r>
              <a:rPr lang="ko-KR" altLang="en-US" sz="1400" b="1" dirty="0" err="1"/>
              <a:t>입력이후</a:t>
            </a:r>
            <a:r>
              <a:rPr lang="ko-KR" altLang="en-US" sz="1400" b="1"/>
              <a:t> 페이지 접근 오류 발생</a:t>
            </a:r>
            <a:endParaRPr lang="en-US" altLang="ko-KR" sz="1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2521" y="907646"/>
            <a:ext cx="3020952" cy="2265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9725" y="907646"/>
            <a:ext cx="3020954" cy="22657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9696" y="907646"/>
            <a:ext cx="3020954" cy="22657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76379" y="907646"/>
            <a:ext cx="3020953" cy="2265714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5941488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890687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98286" y="50379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06" y="4062989"/>
            <a:ext cx="3021435" cy="22660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7781" y="4071467"/>
            <a:ext cx="3011747" cy="22588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6870" y="4062990"/>
            <a:ext cx="3021435" cy="226607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74139" y="4060919"/>
            <a:ext cx="3023803" cy="2267852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2988600" y="50379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05959" y="50418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869868" y="50379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343196" y="205357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4391955" y="319426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7382000" y="325020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0080185" y="2223694"/>
            <a:ext cx="615524" cy="1777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409121" y="6292312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414615" y="634042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497265" y="526671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0152360" y="519484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954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000075-</a:t>
            </a:r>
            <a:r>
              <a:rPr lang="ko-KR" altLang="en-US" sz="1400" b="1" dirty="0"/>
              <a:t>사업자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진행중 공인인증서 </a:t>
            </a:r>
            <a:r>
              <a:rPr lang="ko-KR" altLang="en-US" sz="1400" b="1" dirty="0" err="1"/>
              <a:t>입력이후</a:t>
            </a:r>
            <a:r>
              <a:rPr lang="ko-KR" altLang="en-US" sz="1400" b="1" dirty="0"/>
              <a:t> 페이지 접근 오류 발생</a:t>
            </a:r>
            <a:endParaRPr lang="en-US" altLang="ko-KR" sz="1400" b="1" dirty="0" smtClean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7" y="673059"/>
            <a:ext cx="2265716" cy="302095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768" y="673058"/>
            <a:ext cx="2265716" cy="3020955"/>
          </a:xfrm>
          <a:prstGeom prst="rect">
            <a:avLst/>
          </a:prstGeom>
        </p:spPr>
      </p:pic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339" y="673057"/>
            <a:ext cx="2265716" cy="302095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910" y="673057"/>
            <a:ext cx="2265716" cy="3020955"/>
          </a:xfrm>
          <a:prstGeom prst="rect">
            <a:avLst/>
          </a:prstGeom>
        </p:spPr>
      </p:pic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7" y="3730165"/>
            <a:ext cx="2265716" cy="3020954"/>
          </a:xfrm>
          <a:prstGeom prst="rect">
            <a:avLst/>
          </a:prstGeom>
        </p:spPr>
      </p:pic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768" y="3730166"/>
            <a:ext cx="2265716" cy="3020954"/>
          </a:xfrm>
          <a:prstGeom prst="rect">
            <a:avLst/>
          </a:prstGeom>
        </p:spPr>
      </p:pic>
      <p:sp>
        <p:nvSpPr>
          <p:cNvPr id="23" name="모서리가 둥근 사각형 설명선 22"/>
          <p:cNvSpPr/>
          <p:nvPr/>
        </p:nvSpPr>
        <p:spPr>
          <a:xfrm>
            <a:off x="6263481" y="5877863"/>
            <a:ext cx="1835150" cy="781050"/>
          </a:xfrm>
          <a:prstGeom prst="wedgeRoundRectCallout">
            <a:avLst>
              <a:gd name="adj1" fmla="val -112550"/>
              <a:gd name="adj2" fmla="val -1475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723056" y="1204734"/>
            <a:ext cx="447490" cy="2546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129514" y="1463831"/>
            <a:ext cx="1167596" cy="10946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628403" y="229021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162532" y="1452855"/>
            <a:ext cx="936099" cy="299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458815" y="32039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592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046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000084-</a:t>
            </a: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로그인수단설정 진행중 간편인증번호 </a:t>
            </a:r>
            <a:r>
              <a:rPr lang="ko-KR" altLang="en-US" sz="1400" b="1" dirty="0" err="1" smtClean="0"/>
              <a:t>입력후</a:t>
            </a:r>
            <a:r>
              <a:rPr lang="ko-KR" altLang="en-US" sz="1400" b="1" dirty="0" smtClean="0"/>
              <a:t> 오류 발생</a:t>
            </a:r>
            <a:endParaRPr lang="en-US" altLang="ko-KR" sz="1400" b="1" dirty="0" smtClean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828" y="1057430"/>
            <a:ext cx="2980116" cy="22350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1570" y="1057431"/>
            <a:ext cx="2980117" cy="22350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826" y="684915"/>
            <a:ext cx="2235087" cy="29801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98201" y="1056868"/>
            <a:ext cx="2975630" cy="22317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829" y="4096486"/>
            <a:ext cx="2980116" cy="22350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1569" y="4096486"/>
            <a:ext cx="2980118" cy="2235089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840073" y="1121740"/>
            <a:ext cx="361101" cy="186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 flipH="1">
            <a:off x="2107630" y="876371"/>
            <a:ext cx="182563" cy="2058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033577" y="4472522"/>
            <a:ext cx="1326987" cy="15927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168793" y="178173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188807" y="1712688"/>
            <a:ext cx="478731" cy="1541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773328" y="529943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493442" y="634106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70227" y="4097642"/>
            <a:ext cx="2989355" cy="2242016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>
          <a:xfrm>
            <a:off x="7279819" y="4542563"/>
            <a:ext cx="731120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7635439" y="6263681"/>
            <a:ext cx="574283" cy="2276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96484" y="4097641"/>
            <a:ext cx="2989358" cy="2242019"/>
          </a:xfrm>
          <a:prstGeom prst="rect">
            <a:avLst/>
          </a:prstGeom>
        </p:spPr>
      </p:pic>
      <p:sp>
        <p:nvSpPr>
          <p:cNvPr id="23" name="모서리가 둥근 사각형 설명선 22"/>
          <p:cNvSpPr/>
          <p:nvPr/>
        </p:nvSpPr>
        <p:spPr>
          <a:xfrm>
            <a:off x="8497956" y="4993968"/>
            <a:ext cx="1002097" cy="840302"/>
          </a:xfrm>
          <a:prstGeom prst="wedgeRoundRectCallout">
            <a:avLst>
              <a:gd name="adj1" fmla="val 119403"/>
              <a:gd name="adj2" fmla="val -469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395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7433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000085-</a:t>
            </a:r>
            <a:r>
              <a:rPr lang="ko-KR" altLang="en-US" sz="1400" b="1" dirty="0" err="1"/>
              <a:t>전체메뉴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담보대출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임대</a:t>
            </a:r>
            <a:r>
              <a:rPr lang="en-US" altLang="ko-KR" sz="1400" b="1" dirty="0"/>
              <a:t>APT</a:t>
            </a:r>
            <a:r>
              <a:rPr lang="ko-KR" altLang="en-US" sz="1400" b="1" dirty="0" err="1"/>
              <a:t>보증금대출</a:t>
            </a:r>
            <a:r>
              <a:rPr lang="ko-KR" altLang="en-US" sz="1400" b="1" dirty="0"/>
              <a:t> 진행중 신청 이후 오류 </a:t>
            </a:r>
            <a:r>
              <a:rPr lang="ko-KR" altLang="en-US" sz="1400" b="1" dirty="0" smtClean="0"/>
              <a:t>발행</a:t>
            </a:r>
            <a:endParaRPr lang="en-US" altLang="ko-KR" sz="1400" b="1" dirty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1050388"/>
            <a:ext cx="3020954" cy="22657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7633" y="1040903"/>
            <a:ext cx="2945077" cy="22088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2720" y="1039464"/>
            <a:ext cx="2946724" cy="22100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7416" y="1039464"/>
            <a:ext cx="2946725" cy="22100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6" y="4150155"/>
            <a:ext cx="3020954" cy="2265716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0350758" y="325178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3001965" y="5883227"/>
            <a:ext cx="1063139" cy="734381"/>
          </a:xfrm>
          <a:prstGeom prst="wedgeRoundRectCallout">
            <a:avLst>
              <a:gd name="adj1" fmla="val -130648"/>
              <a:gd name="adj2" fmla="val -1406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16374" y="833127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83429" y="149259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1" y="246000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30861" y="315376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677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9378" y="1040904"/>
            <a:ext cx="2945079" cy="22088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54332" y="1040904"/>
            <a:ext cx="2945079" cy="22088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4107783"/>
            <a:ext cx="3020954" cy="2265716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1050388"/>
            <a:ext cx="3020954" cy="22657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7633" y="1040903"/>
            <a:ext cx="2945077" cy="2208808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0281185" y="325178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3001965" y="5883227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16374" y="833127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83429" y="149259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1" y="257927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90495" y="31736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7092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000086-</a:t>
            </a:r>
            <a:r>
              <a:rPr lang="ko-KR" altLang="en-US" sz="1400" b="1" dirty="0" err="1"/>
              <a:t>전체메뉴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담보대출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아파트담보대출 </a:t>
            </a:r>
            <a:r>
              <a:rPr lang="ko-KR" altLang="en-US" sz="1400" b="1" dirty="0"/>
              <a:t>진행중 신청 이후 오류 </a:t>
            </a:r>
            <a:r>
              <a:rPr lang="ko-KR" altLang="en-US" sz="1400" b="1" dirty="0" smtClean="0"/>
              <a:t>발행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700215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936" y="996364"/>
            <a:ext cx="3038023" cy="22785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4564" y="971744"/>
            <a:ext cx="3001239" cy="22509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6699" y="916026"/>
            <a:ext cx="3041303" cy="228097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4830" y="994820"/>
            <a:ext cx="3025677" cy="22692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1650" y="4117122"/>
            <a:ext cx="3007239" cy="22554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0235" y="4130759"/>
            <a:ext cx="3045950" cy="2284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7558" y="4126135"/>
            <a:ext cx="3008957" cy="225671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6697" y="4097829"/>
            <a:ext cx="3041304" cy="2280979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26244" y="5278445"/>
            <a:ext cx="683286" cy="198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330880" y="311264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93981" y="161186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0" y="146566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90495" y="31736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8517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000088-(</a:t>
            </a:r>
            <a:r>
              <a:rPr lang="ko-KR" altLang="en-US" sz="1400" b="1" dirty="0" smtClean="0"/>
              <a:t>로그아웃상태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</a:t>
            </a:r>
            <a:r>
              <a:rPr lang="ko-KR" altLang="en-US" sz="1400" b="1" dirty="0" err="1" smtClean="0"/>
              <a:t>카카오페이</a:t>
            </a:r>
            <a:r>
              <a:rPr lang="ko-KR" altLang="en-US" sz="1400" b="1" dirty="0" smtClean="0"/>
              <a:t> 본인인증 요청 이후 오류 발생</a:t>
            </a:r>
            <a:endParaRPr lang="en-US" altLang="ko-KR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998327" y="492641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332166" y="631005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390495" y="625041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526525" y="520733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2936113" y="506359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5997339" y="506603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>
            <a:off x="8951108" y="501147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847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5247" y="994675"/>
            <a:ext cx="3025844" cy="22693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5803" y="998171"/>
            <a:ext cx="3021848" cy="2266387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998326" y="181415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6073157" y="2870377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688169" y="1157500"/>
            <a:ext cx="568014" cy="3081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998327" y="152680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8792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000088-(</a:t>
            </a:r>
            <a:r>
              <a:rPr lang="ko-KR" altLang="en-US" sz="1400" b="1" dirty="0" smtClean="0"/>
              <a:t>로그아웃상태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</a:t>
            </a:r>
            <a:r>
              <a:rPr lang="ko-KR" altLang="en-US" sz="1400" b="1" dirty="0" err="1" smtClean="0"/>
              <a:t>카카오페이</a:t>
            </a:r>
            <a:r>
              <a:rPr lang="ko-KR" altLang="en-US" sz="1400" b="1" dirty="0" smtClean="0"/>
              <a:t> 본인인증 요청 이후 오류 발생 </a:t>
            </a:r>
            <a:r>
              <a:rPr lang="en-US" altLang="ko-KR" sz="1400" b="1" dirty="0" smtClean="0"/>
              <a:t>#2</a:t>
            </a:r>
            <a:endParaRPr lang="en-US" altLang="ko-KR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1387444" y="3176612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501003" y="181911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998325" y="2344884"/>
            <a:ext cx="860292" cy="3184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935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936" y="996364"/>
            <a:ext cx="3038023" cy="22785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6633" y="996363"/>
            <a:ext cx="3038024" cy="22785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6896" y="996363"/>
            <a:ext cx="3038024" cy="22785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6803" y="993871"/>
            <a:ext cx="3040872" cy="228065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6200" y="4119362"/>
            <a:ext cx="3025150" cy="226886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7510" y="4119361"/>
            <a:ext cx="3025151" cy="2268863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320941" y="317227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5672144" y="5434465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74103" y="163174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43332" y="162468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60678" y="320346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6925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000089: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공인인증서 </a:t>
            </a:r>
            <a:r>
              <a:rPr lang="ko-KR" altLang="en-US" sz="1400" b="1" dirty="0" err="1" smtClean="0"/>
              <a:t>상세조회</a:t>
            </a:r>
            <a:r>
              <a:rPr lang="ko-KR" altLang="en-US" sz="1400" b="1" dirty="0" smtClean="0"/>
              <a:t> 진행중 </a:t>
            </a:r>
            <a:r>
              <a:rPr lang="ko-KR" altLang="en-US" sz="1400" b="1" dirty="0" err="1" smtClean="0"/>
              <a:t>약관동의서</a:t>
            </a:r>
            <a:r>
              <a:rPr lang="ko-KR" altLang="en-US" sz="1400" b="1" dirty="0" smtClean="0"/>
              <a:t> 확인 이후 오류 발생</a:t>
            </a:r>
            <a:endParaRPr lang="en-US" altLang="ko-KR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1624494" y="526434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2936113" y="506359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920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936" y="996364"/>
            <a:ext cx="3038023" cy="22785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8030" y="1000509"/>
            <a:ext cx="3071191" cy="23033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8113" y="996363"/>
            <a:ext cx="3038024" cy="22785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6951" y="1001009"/>
            <a:ext cx="3075196" cy="2306397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8602298" y="3687801"/>
            <a:ext cx="1063139" cy="734381"/>
          </a:xfrm>
          <a:prstGeom prst="wedgeRoundRectCallout">
            <a:avLst>
              <a:gd name="adj1" fmla="val 97464"/>
              <a:gd name="adj2" fmla="val -2827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93981" y="170131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0" y="189303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40800" y="3223339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942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000090: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추가대출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진행중 오류 발생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105591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65051" y="996363"/>
            <a:ext cx="3038024" cy="22785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996364"/>
            <a:ext cx="3038023" cy="22785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1372" y="996364"/>
            <a:ext cx="3038023" cy="22785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6174" y="996364"/>
            <a:ext cx="3038022" cy="227851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6094" y="4100418"/>
            <a:ext cx="3026811" cy="22701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4346" y="4111415"/>
            <a:ext cx="3014246" cy="2260685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5972537" y="5522490"/>
            <a:ext cx="1063139" cy="734381"/>
          </a:xfrm>
          <a:prstGeom prst="wedgeRoundRectCallout">
            <a:avLst>
              <a:gd name="adj1" fmla="val -165239"/>
              <a:gd name="adj2" fmla="val -1717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123798" y="177089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0" y="249932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420312" y="3223339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879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000091: </a:t>
            </a:r>
            <a:r>
              <a:rPr lang="ko-KR" altLang="en-US" sz="1400" b="1" dirty="0" smtClean="0"/>
              <a:t>고객센터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신용정보조회동의 진행중 오류 발생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693817" y="212568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464156" y="625687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754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64" y="979814"/>
            <a:ext cx="2838657" cy="21289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3066" y="979812"/>
            <a:ext cx="2838659" cy="21289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0260" y="979812"/>
            <a:ext cx="2838660" cy="212899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26892" y="1273554"/>
            <a:ext cx="473358" cy="12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061286" y="1395602"/>
            <a:ext cx="967210" cy="277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282849" y="3008677"/>
            <a:ext cx="1029879" cy="229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867116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732822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700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smtClean="0"/>
              <a:t>000059-MY-</a:t>
            </a:r>
            <a:r>
              <a:rPr lang="ko-KR" altLang="en-US" sz="1400" b="1" dirty="0" smtClean="0"/>
              <a:t>대출현황조회에서 </a:t>
            </a:r>
            <a:r>
              <a:rPr lang="ko-KR" altLang="en-US" sz="1400" b="1" dirty="0"/>
              <a:t>서류제출확인 다음 단계 프로그램</a:t>
            </a:r>
            <a:r>
              <a:rPr lang="en-US" altLang="ko-KR" sz="1400" b="1" dirty="0"/>
              <a:t>down </a:t>
            </a:r>
            <a:r>
              <a:rPr lang="ko-KR" altLang="en-US" sz="1400" b="1" dirty="0" smtClean="0"/>
              <a:t>오류</a:t>
            </a:r>
            <a:endParaRPr lang="en-US" altLang="ko-KR" sz="1400" b="1" dirty="0" smtClean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9790" y="959327"/>
            <a:ext cx="2860040" cy="2145030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>
            <a:off x="8842880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6116" y="4319777"/>
            <a:ext cx="2771397" cy="2078548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>
            <a:off x="87801" y="520212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99138" y="4225916"/>
            <a:ext cx="2944763" cy="220857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46615" y="4168083"/>
            <a:ext cx="2944763" cy="220857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8194" y="4115697"/>
            <a:ext cx="2944763" cy="2208572"/>
          </a:xfrm>
          <a:prstGeom prst="rect">
            <a:avLst/>
          </a:prstGeom>
        </p:spPr>
      </p:pic>
      <p:sp>
        <p:nvSpPr>
          <p:cNvPr id="27" name="오른쪽 화살표 26"/>
          <p:cNvSpPr/>
          <p:nvPr/>
        </p:nvSpPr>
        <p:spPr>
          <a:xfrm>
            <a:off x="2821874" y="51732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776385" y="520211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8743411" y="517327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0112062" y="1273554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339581" y="6344493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425987" y="5259651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425987" y="5445431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289462" y="6344493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355135" y="6371362"/>
            <a:ext cx="473358" cy="12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995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996364"/>
            <a:ext cx="3038023" cy="22785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5851" y="987332"/>
            <a:ext cx="3048347" cy="22862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9469" y="987331"/>
            <a:ext cx="3048346" cy="22862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60439" y="996363"/>
            <a:ext cx="3038024" cy="227851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2" y="4095749"/>
            <a:ext cx="3038023" cy="227851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5850" y="4111941"/>
            <a:ext cx="3048348" cy="2286261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5586382" y="4806210"/>
            <a:ext cx="1063139" cy="734381"/>
          </a:xfrm>
          <a:prstGeom prst="wedgeRoundRectCallout">
            <a:avLst>
              <a:gd name="adj1" fmla="val -165239"/>
              <a:gd name="adj2" fmla="val -1717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Not found</a:t>
            </a: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440895" y="330839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281164" y="327858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7486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000093: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진행중 약관 동의 이후 </a:t>
            </a:r>
            <a:r>
              <a:rPr lang="en-US" altLang="ko-KR" sz="1400" b="1" dirty="0" smtClean="0"/>
              <a:t>not found </a:t>
            </a:r>
            <a:r>
              <a:rPr lang="ko-KR" altLang="en-US" sz="1400" b="1" dirty="0" smtClean="0"/>
              <a:t>출력 오류 불규칙 발생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가끔 발생</a:t>
            </a:r>
            <a:r>
              <a:rPr lang="en-US" altLang="ko-KR" sz="1400" b="1" dirty="0" smtClean="0"/>
              <a:t>)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304108" y="323314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699743" y="5278971"/>
            <a:ext cx="408458" cy="1725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061785" y="2199485"/>
            <a:ext cx="873544" cy="2157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253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996364"/>
            <a:ext cx="3038023" cy="22785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9839" y="994282"/>
            <a:ext cx="3040401" cy="22803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4946" y="979814"/>
            <a:ext cx="3056937" cy="229270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0555" y="979814"/>
            <a:ext cx="3056937" cy="229270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4120969"/>
            <a:ext cx="3038022" cy="227851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9838" y="4118887"/>
            <a:ext cx="3040401" cy="228030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26307" y="4123114"/>
            <a:ext cx="3074213" cy="230566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0555" y="4139663"/>
            <a:ext cx="3056936" cy="2292702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57593" y="2139732"/>
            <a:ext cx="803835" cy="2415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444926" y="329887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15537" y="328238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588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000094: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 결과에 </a:t>
            </a:r>
            <a:r>
              <a:rPr lang="en-US" altLang="ko-KR" sz="1400" b="1" dirty="0" smtClean="0"/>
              <a:t>undefined </a:t>
            </a:r>
            <a:r>
              <a:rPr lang="ko-KR" altLang="en-US" sz="1400" b="1" dirty="0" smtClean="0"/>
              <a:t>출력 됨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285811" y="321943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709625" y="5305065"/>
            <a:ext cx="354126" cy="162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305300" y="5227209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551123" y="6364717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576009" y="5439894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5977376" y="50701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8905081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276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0424" y="968278"/>
            <a:ext cx="2964653" cy="22234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6269" y="967392"/>
            <a:ext cx="2965669" cy="22242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0799" y="969993"/>
            <a:ext cx="2986458" cy="2239843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8668112" y="3176393"/>
            <a:ext cx="1063139" cy="734381"/>
          </a:xfrm>
          <a:prstGeom prst="wedgeRoundRectCallout">
            <a:avLst>
              <a:gd name="adj1" fmla="val -165239"/>
              <a:gd name="adj2" fmla="val -1717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결과값 내용중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b="1" dirty="0" err="1" smtClean="0">
                <a:solidFill>
                  <a:srgbClr val="FF0000"/>
                </a:solidFill>
              </a:rPr>
              <a:t>undeinfed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863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000094: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 결과에 </a:t>
            </a:r>
            <a:r>
              <a:rPr lang="en-US" altLang="ko-KR" sz="1400" b="1" dirty="0" smtClean="0"/>
              <a:t>undefined </a:t>
            </a:r>
            <a:r>
              <a:rPr lang="ko-KR" altLang="en-US" sz="1400" b="1" dirty="0" smtClean="0"/>
              <a:t>출력 됨</a:t>
            </a:r>
            <a:r>
              <a:rPr lang="en-US" altLang="ko-KR" sz="1400" b="1" dirty="0" smtClean="0"/>
              <a:t>. #2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491995" y="309133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924674" y="2040502"/>
            <a:ext cx="988397" cy="6455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617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8369" y="1011866"/>
            <a:ext cx="3001618" cy="225121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0526" y="1005015"/>
            <a:ext cx="3009448" cy="225708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9890" y="1012073"/>
            <a:ext cx="3003275" cy="225245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2257" y="1021305"/>
            <a:ext cx="2997924" cy="224844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400" y="4093947"/>
            <a:ext cx="3018800" cy="22641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9511" y="4094214"/>
            <a:ext cx="3020934" cy="226570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4216" y="4082748"/>
            <a:ext cx="3048663" cy="228649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4072" y="4080881"/>
            <a:ext cx="3033734" cy="2275301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916506" y="1119363"/>
            <a:ext cx="309860" cy="2025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079652" y="164750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106818" y="165236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6324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000095: </a:t>
            </a: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간편비밀번호 재설정 진행중 </a:t>
            </a:r>
            <a:r>
              <a:rPr lang="ko-KR" altLang="en-US" sz="1400" b="1" dirty="0" err="1" smtClean="0"/>
              <a:t>입력완료</a:t>
            </a:r>
            <a:r>
              <a:rPr lang="ko-KR" altLang="en-US" sz="1400" b="1" dirty="0" smtClean="0"/>
              <a:t> 단계에서 오류 </a:t>
            </a:r>
            <a:r>
              <a:rPr lang="ko-KR" altLang="en-US" sz="1400" b="1" dirty="0"/>
              <a:t>발생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704829" y="2095596"/>
            <a:ext cx="317019" cy="1778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519840" y="6272077"/>
            <a:ext cx="354126" cy="162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134263" y="4383421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676958" y="6280827"/>
            <a:ext cx="493919" cy="1954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5977376" y="50701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8905081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017899" y="4587287"/>
            <a:ext cx="1383648" cy="13837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7342404" y="4402939"/>
            <a:ext cx="570668" cy="1843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사각형 설명선 42"/>
          <p:cNvSpPr/>
          <p:nvPr/>
        </p:nvSpPr>
        <p:spPr>
          <a:xfrm>
            <a:off x="8821796" y="5775202"/>
            <a:ext cx="1063139" cy="734381"/>
          </a:xfrm>
          <a:prstGeom prst="wedgeRoundRectCallout">
            <a:avLst>
              <a:gd name="adj1" fmla="val 77797"/>
              <a:gd name="adj2" fmla="val -1625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644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2709" y="963577"/>
            <a:ext cx="3018717" cy="22640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5484" y="963578"/>
            <a:ext cx="3018719" cy="22640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5609" y="963577"/>
            <a:ext cx="3018718" cy="22640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2124" y="963577"/>
            <a:ext cx="3018719" cy="22640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9031" y="4089194"/>
            <a:ext cx="3045777" cy="22843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1080" y="4066775"/>
            <a:ext cx="3071398" cy="23035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4868" y="4085918"/>
            <a:ext cx="3019565" cy="226467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2300" y="4066836"/>
            <a:ext cx="3041374" cy="2281031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2139193" y="916434"/>
            <a:ext cx="156746" cy="132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088041" y="168944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6941404" y="2340261"/>
            <a:ext cx="735554" cy="1680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7845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000097: 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전체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고객센터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신용정보조회동의 진행중 신용대출 확인 이후 오류 </a:t>
            </a:r>
            <a:r>
              <a:rPr lang="ko-KR" altLang="en-US" sz="1400" b="1" dirty="0"/>
              <a:t>발생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430921" y="3169386"/>
            <a:ext cx="317019" cy="1778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511451" y="6255299"/>
            <a:ext cx="354126" cy="162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274286" y="6238882"/>
            <a:ext cx="493919" cy="1954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5977376" y="50701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8905081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6862194" y="4749752"/>
            <a:ext cx="1266738" cy="13856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4559214" y="2021379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4677327" y="5235470"/>
            <a:ext cx="354126" cy="162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0254021" y="6222111"/>
            <a:ext cx="493919" cy="1954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495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156" y="937599"/>
            <a:ext cx="3012779" cy="225958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1310" y="908611"/>
            <a:ext cx="3005250" cy="2253938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402876" y="312508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8121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000097: 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전체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고객센터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신용정보조회동의 진행중 신용대출 확인 이후 오류 발행 </a:t>
            </a:r>
            <a:r>
              <a:rPr lang="en-US" altLang="ko-KR" sz="1400" b="1" dirty="0" smtClean="0"/>
              <a:t>#2</a:t>
            </a:r>
            <a:endParaRPr lang="en-US" altLang="ko-KR" sz="1400" b="1" dirty="0"/>
          </a:p>
        </p:txBody>
      </p:sp>
      <p:sp>
        <p:nvSpPr>
          <p:cNvPr id="43" name="모서리가 둥근 사각형 설명선 42"/>
          <p:cNvSpPr/>
          <p:nvPr/>
        </p:nvSpPr>
        <p:spPr>
          <a:xfrm>
            <a:off x="5913155" y="2390700"/>
            <a:ext cx="1063139" cy="734381"/>
          </a:xfrm>
          <a:prstGeom prst="wedgeRoundRectCallout">
            <a:avLst>
              <a:gd name="adj1" fmla="val -171551"/>
              <a:gd name="adj2" fmla="val -1728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167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8913" y="969988"/>
            <a:ext cx="3001619" cy="225121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3555" y="969987"/>
            <a:ext cx="3001620" cy="22512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6898" y="974099"/>
            <a:ext cx="3034517" cy="22758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95653" y="969987"/>
            <a:ext cx="3001622" cy="2251217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453789" y="310855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6997488" y="147738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6631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000099: 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적합성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적정성 확인서 진행중 </a:t>
            </a:r>
            <a:r>
              <a:rPr lang="ko-KR" altLang="en-US" sz="1400" b="1" dirty="0" err="1" smtClean="0"/>
              <a:t>휴대폰인증</a:t>
            </a:r>
            <a:r>
              <a:rPr lang="ko-KR" altLang="en-US" sz="1400" b="1" dirty="0" smtClean="0"/>
              <a:t> 이후 오류 발생</a:t>
            </a:r>
            <a:endParaRPr lang="en-US" altLang="ko-KR" sz="1400" b="1" dirty="0"/>
          </a:p>
        </p:txBody>
      </p:sp>
      <p:sp>
        <p:nvSpPr>
          <p:cNvPr id="41" name="타원 40"/>
          <p:cNvSpPr/>
          <p:nvPr/>
        </p:nvSpPr>
        <p:spPr>
          <a:xfrm>
            <a:off x="3992541" y="1629660"/>
            <a:ext cx="1383648" cy="13837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사각형 설명선 42"/>
          <p:cNvSpPr/>
          <p:nvPr/>
        </p:nvSpPr>
        <p:spPr>
          <a:xfrm>
            <a:off x="8786261" y="3363732"/>
            <a:ext cx="1063139" cy="734381"/>
          </a:xfrm>
          <a:prstGeom prst="wedgeRoundRectCallout">
            <a:avLst>
              <a:gd name="adj1" fmla="val 70318"/>
              <a:gd name="adj2" fmla="val -2979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696903" y="164750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398569" y="319361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304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5174" y="1008997"/>
            <a:ext cx="3002684" cy="22520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16218" y="989932"/>
            <a:ext cx="3053521" cy="22901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74236" y="985759"/>
            <a:ext cx="3029243" cy="227193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6719" y="1012174"/>
            <a:ext cx="3028104" cy="227107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3558" y="4080197"/>
            <a:ext cx="3015610" cy="22617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16217" y="4084936"/>
            <a:ext cx="3053522" cy="229014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877" y="4072636"/>
            <a:ext cx="3067580" cy="230068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0964" y="4085437"/>
            <a:ext cx="3057538" cy="229315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60167" y="132228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038600" y="1122263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934279" y="3925956"/>
            <a:ext cx="1351722" cy="18387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3384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33787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9899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000104-[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 진행중 적합성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적정성 판단 </a:t>
            </a:r>
            <a:r>
              <a:rPr lang="ko-KR" altLang="en-US" sz="1400" b="1" dirty="0" err="1" smtClean="0"/>
              <a:t>결과서</a:t>
            </a:r>
            <a:r>
              <a:rPr lang="ko-KR" altLang="en-US" sz="1400" b="1" dirty="0" smtClean="0"/>
              <a:t> 확인 이후 </a:t>
            </a:r>
            <a:r>
              <a:rPr lang="en-US" altLang="ko-KR" sz="1400" b="1" dirty="0" err="1" smtClean="0"/>
              <a:t>JSONArray</a:t>
            </a:r>
            <a:r>
              <a:rPr lang="en-US" altLang="ko-KR" sz="1400" b="1" dirty="0" smtClean="0"/>
              <a:t>… </a:t>
            </a:r>
            <a:r>
              <a:rPr lang="ko-KR" altLang="en-US" sz="1400" b="1" dirty="0" smtClean="0"/>
              <a:t>프로그램 오류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8983653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776108" y="3126115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407367" y="315006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373112" y="627019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359574" y="627019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3937362" y="4492487"/>
            <a:ext cx="1351722" cy="14994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492704" y="511880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396329" y="627019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62726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2975091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07783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456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3556" y="974117"/>
            <a:ext cx="3015611" cy="226170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60167" y="132228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2865082" y="2831727"/>
            <a:ext cx="2054787" cy="994838"/>
          </a:xfrm>
          <a:prstGeom prst="wedgeRoundRectCallout">
            <a:avLst>
              <a:gd name="adj1" fmla="val -92760"/>
              <a:gd name="adj2" fmla="val -1527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rgbClr val="FF0000"/>
                </a:solidFill>
              </a:rPr>
              <a:t>org.json.JSONArray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cannot be cast to</a:t>
            </a:r>
          </a:p>
          <a:p>
            <a:pPr algn="ctr"/>
            <a:r>
              <a:rPr lang="en-US" altLang="ko-KR" sz="1000" dirty="0" err="1" smtClean="0">
                <a:solidFill>
                  <a:srgbClr val="FF0000"/>
                </a:solidFill>
              </a:rPr>
              <a:t>org.json.simple.JSONObjec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 발생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0175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000104-[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 진행중 적합성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적정성 판단 </a:t>
            </a:r>
            <a:r>
              <a:rPr lang="ko-KR" altLang="en-US" sz="1400" b="1" dirty="0" err="1" smtClean="0"/>
              <a:t>결과서</a:t>
            </a:r>
            <a:r>
              <a:rPr lang="ko-KR" altLang="en-US" sz="1400" b="1" dirty="0" smtClean="0"/>
              <a:t> 확인 이후 </a:t>
            </a:r>
            <a:r>
              <a:rPr lang="en-US" altLang="ko-KR" sz="1400" b="1" dirty="0" err="1" smtClean="0"/>
              <a:t>JSONArray</a:t>
            </a:r>
            <a:r>
              <a:rPr lang="en-US" altLang="ko-KR" sz="1400" b="1" dirty="0" smtClean="0"/>
              <a:t>… </a:t>
            </a:r>
            <a:r>
              <a:rPr lang="ko-KR" altLang="en-US" sz="1400" b="1" dirty="0" smtClean="0"/>
              <a:t>프로그램 오류 </a:t>
            </a:r>
            <a:r>
              <a:rPr lang="en-US" altLang="ko-KR" sz="1400" b="1" dirty="0" smtClean="0"/>
              <a:t>#2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848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944" y="964795"/>
            <a:ext cx="3001592" cy="22511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4339" y="964798"/>
            <a:ext cx="3001617" cy="22512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2514" y="961057"/>
            <a:ext cx="3011557" cy="225866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00793" y="937603"/>
            <a:ext cx="3032668" cy="227450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943" y="4062772"/>
            <a:ext cx="3001591" cy="225119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4338" y="4062774"/>
            <a:ext cx="3001617" cy="2251213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5992" y="4062092"/>
            <a:ext cx="2996155" cy="2247116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93232" y="4067737"/>
            <a:ext cx="3041309" cy="228098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30018" y="2139894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093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000105-[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-</a:t>
            </a:r>
            <a:r>
              <a:rPr lang="ko-KR" altLang="en-US" sz="1400" b="1" dirty="0" err="1" smtClean="0"/>
              <a:t>사잇돌</a:t>
            </a:r>
            <a:r>
              <a:rPr lang="en-US" altLang="ko-KR" sz="1400" b="1" dirty="0" smtClean="0"/>
              <a:t>2(</a:t>
            </a:r>
            <a:r>
              <a:rPr lang="ko-KR" altLang="en-US" sz="1400" b="1" dirty="0" smtClean="0"/>
              <a:t>표준</a:t>
            </a:r>
            <a:r>
              <a:rPr lang="en-US" altLang="ko-KR" sz="1400" b="1" dirty="0" smtClean="0"/>
              <a:t>) </a:t>
            </a:r>
            <a:r>
              <a:rPr lang="ko-KR" altLang="en-US" sz="1400" b="1" dirty="0" smtClean="0"/>
              <a:t>진행중 신용대출 단계에서 </a:t>
            </a:r>
            <a:r>
              <a:rPr lang="ko-KR" altLang="en-US" sz="1400" b="1" dirty="0" err="1" smtClean="0"/>
              <a:t>계좌인증</a:t>
            </a:r>
            <a:r>
              <a:rPr lang="ko-KR" altLang="en-US" sz="1400" b="1" dirty="0" smtClean="0"/>
              <a:t> 실패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73436" y="3126115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466090" y="315006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604127" y="5180878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393130" y="623663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375258" y="6234546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199941" y="4466560"/>
            <a:ext cx="1083252" cy="3738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29819" y="310194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117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543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000059-</a:t>
            </a:r>
            <a:r>
              <a:rPr lang="ko-KR" altLang="en-US" sz="1400" b="1" dirty="0"/>
              <a:t>대출현황조회에서 서류제출확인 다음 단계 프로그램</a:t>
            </a:r>
            <a:r>
              <a:rPr lang="en-US" altLang="ko-KR" sz="1400" b="1" dirty="0"/>
              <a:t>down </a:t>
            </a:r>
            <a:r>
              <a:rPr lang="ko-KR" altLang="en-US" sz="1400" b="1" dirty="0" smtClean="0"/>
              <a:t>오류 </a:t>
            </a:r>
            <a:r>
              <a:rPr lang="en-US" altLang="ko-KR" sz="1400" b="1" dirty="0" smtClean="0"/>
              <a:t>#2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155" y="1084038"/>
            <a:ext cx="2636414" cy="1977311"/>
          </a:xfrm>
          <a:prstGeom prst="rect">
            <a:avLst/>
          </a:prstGeom>
        </p:spPr>
      </p:pic>
      <p:sp>
        <p:nvSpPr>
          <p:cNvPr id="32" name="타원 31"/>
          <p:cNvSpPr/>
          <p:nvPr/>
        </p:nvSpPr>
        <p:spPr>
          <a:xfrm>
            <a:off x="1082998" y="1505144"/>
            <a:ext cx="1045840" cy="2807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93649" y="1068364"/>
            <a:ext cx="2663920" cy="1997940"/>
          </a:xfrm>
          <a:prstGeom prst="rect">
            <a:avLst/>
          </a:prstGeom>
        </p:spPr>
      </p:pic>
      <p:sp>
        <p:nvSpPr>
          <p:cNvPr id="33" name="오른쪽 화살표 32"/>
          <p:cNvSpPr/>
          <p:nvPr/>
        </p:nvSpPr>
        <p:spPr>
          <a:xfrm>
            <a:off x="2516571" y="19104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68643" y="1070419"/>
            <a:ext cx="2606479" cy="1954859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>
          <a:xfrm>
            <a:off x="5228450" y="19104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570431" y="3055435"/>
            <a:ext cx="489976" cy="1116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8708619" y="1833739"/>
            <a:ext cx="1835150" cy="781050"/>
          </a:xfrm>
          <a:prstGeom prst="wedgeRoundRectCallout">
            <a:avLst>
              <a:gd name="adj1" fmla="val -138408"/>
              <a:gd name="adj2" fmla="val 1102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app </a:t>
            </a:r>
            <a:r>
              <a:rPr lang="ko-KR" altLang="en-US" sz="1000" dirty="0" smtClean="0">
                <a:solidFill>
                  <a:srgbClr val="FF0000"/>
                </a:solidFill>
              </a:rPr>
              <a:t>프로그램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down </a:t>
            </a:r>
            <a:r>
              <a:rPr lang="ko-KR" altLang="en-US" sz="1000" dirty="0" smtClean="0">
                <a:solidFill>
                  <a:srgbClr val="FF0000"/>
                </a:solidFill>
              </a:rPr>
              <a:t>현상 발생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607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2541" y="906472"/>
            <a:ext cx="3011557" cy="22586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78704" y="909067"/>
            <a:ext cx="3011558" cy="22586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65024" y="902966"/>
            <a:ext cx="3021496" cy="22661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39290" y="902317"/>
            <a:ext cx="3016306" cy="22622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2539" y="4034045"/>
            <a:ext cx="3011559" cy="22586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61311" y="4036751"/>
            <a:ext cx="3031435" cy="22735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65023" y="4035287"/>
            <a:ext cx="3021496" cy="226612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37369" y="4036558"/>
            <a:ext cx="3031657" cy="227374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67220" y="307558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368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000105-[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,</a:t>
            </a:r>
            <a:r>
              <a:rPr lang="ko-KR" altLang="en-US" sz="1400" b="1" dirty="0" err="1"/>
              <a:t>리뉴얼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 err="1"/>
              <a:t>사잇돌</a:t>
            </a:r>
            <a:r>
              <a:rPr lang="en-US" altLang="ko-KR" sz="1400" b="1" dirty="0"/>
              <a:t>2(</a:t>
            </a:r>
            <a:r>
              <a:rPr lang="ko-KR" altLang="en-US" sz="1400" b="1" dirty="0"/>
              <a:t>표준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진행중 신용대출 단계에서 </a:t>
            </a:r>
            <a:r>
              <a:rPr lang="ko-KR" altLang="en-US" sz="1400" b="1" dirty="0" err="1"/>
              <a:t>계좌인증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실패 </a:t>
            </a:r>
            <a:r>
              <a:rPr lang="en-US" altLang="ko-KR" sz="1400" b="1" dirty="0" smtClean="0"/>
              <a:t>#2</a:t>
            </a:r>
            <a:endParaRPr lang="en-US" altLang="ko-KR" sz="1400" b="1" dirty="0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7400302" y="307558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496927" y="314340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434914" y="622304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429055" y="6275690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7552858" y="50873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0564039" y="6230500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364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3844" y="910309"/>
            <a:ext cx="3021496" cy="226612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11999" y="908039"/>
            <a:ext cx="3024091" cy="226806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9135" y="876302"/>
            <a:ext cx="3071191" cy="230339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431188" y="314269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8896427" y="3056699"/>
            <a:ext cx="2054787" cy="994838"/>
          </a:xfrm>
          <a:prstGeom prst="wedgeRoundRectCallout">
            <a:avLst>
              <a:gd name="adj1" fmla="val -92760"/>
              <a:gd name="adj2" fmla="val -1527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정상 계좌번호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입력후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err="1" smtClean="0">
                <a:solidFill>
                  <a:srgbClr val="FF0000"/>
                </a:solidFill>
              </a:rPr>
              <a:t>계좌인증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 발생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368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000105-[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,</a:t>
            </a:r>
            <a:r>
              <a:rPr lang="ko-KR" altLang="en-US" sz="1400" b="1" dirty="0" err="1"/>
              <a:t>리뉴얼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 err="1"/>
              <a:t>사잇돌</a:t>
            </a:r>
            <a:r>
              <a:rPr lang="en-US" altLang="ko-KR" sz="1400" b="1" dirty="0"/>
              <a:t>2(</a:t>
            </a:r>
            <a:r>
              <a:rPr lang="ko-KR" altLang="en-US" sz="1400" b="1" dirty="0"/>
              <a:t>표준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진행중 신용대출 단계에서 </a:t>
            </a:r>
            <a:r>
              <a:rPr lang="ko-KR" altLang="en-US" sz="1400" b="1" dirty="0" err="1"/>
              <a:t>계좌인증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실패 </a:t>
            </a:r>
            <a:r>
              <a:rPr lang="en-US" altLang="ko-KR" sz="1400" b="1" dirty="0" smtClean="0"/>
              <a:t>#3</a:t>
            </a:r>
            <a:endParaRPr lang="en-US" altLang="ko-KR" sz="1400" b="1" dirty="0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405351" y="238908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3961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0562" y="982098"/>
            <a:ext cx="3001593" cy="22511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2525" y="982097"/>
            <a:ext cx="3001594" cy="22511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9859" y="982097"/>
            <a:ext cx="3001595" cy="22511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0961" y="977442"/>
            <a:ext cx="3006917" cy="22551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0561" y="4114820"/>
            <a:ext cx="3001593" cy="225119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2525" y="4114820"/>
            <a:ext cx="3001594" cy="225119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9860" y="4114821"/>
            <a:ext cx="3001594" cy="225119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0961" y="4124883"/>
            <a:ext cx="3006916" cy="2255187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93357" y="1484574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445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000106-[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</a:t>
            </a:r>
            <a:r>
              <a:rPr lang="ko-KR" altLang="en-US" sz="1400" b="1" dirty="0" err="1" smtClean="0"/>
              <a:t>판단결과서</a:t>
            </a:r>
            <a:r>
              <a:rPr lang="ko-KR" altLang="en-US" sz="1400" b="1" dirty="0" smtClean="0"/>
              <a:t> 이후 오류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73436" y="319568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466090" y="315006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604127" y="5081488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145218" y="516043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318108" y="63012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623803" y="5289826"/>
            <a:ext cx="506159" cy="2435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29819" y="312480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327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75" y="543035"/>
            <a:ext cx="2175882" cy="2901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141" y="548319"/>
            <a:ext cx="2152830" cy="287044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43904" y="897990"/>
            <a:ext cx="2943711" cy="220778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32626" y="919280"/>
            <a:ext cx="2919384" cy="218953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217" y="3950005"/>
            <a:ext cx="2939655" cy="220474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17602" y="3950005"/>
            <a:ext cx="2939656" cy="2204742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8664" y="3946231"/>
            <a:ext cx="3057557" cy="229316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1276" y="3946232"/>
            <a:ext cx="3057559" cy="229316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171810" y="1157209"/>
            <a:ext cx="1022229" cy="343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7214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000106-[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</a:t>
            </a:r>
            <a:r>
              <a:rPr lang="ko-KR" altLang="en-US" sz="1400" b="1" dirty="0" err="1" smtClean="0"/>
              <a:t>판단결과서</a:t>
            </a:r>
            <a:r>
              <a:rPr lang="ko-KR" altLang="en-US" sz="1400" b="1" dirty="0" smtClean="0"/>
              <a:t> 이후 오류 </a:t>
            </a:r>
            <a:r>
              <a:rPr lang="en-US" altLang="ko-KR" sz="1400" b="1" dirty="0" smtClean="0"/>
              <a:t>#2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336883" y="302085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444660" y="6026208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504026" y="611175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474038" y="613037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485691" y="5018463"/>
            <a:ext cx="625222" cy="200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93130" y="297577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5049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2608" y="977891"/>
            <a:ext cx="2892785" cy="21695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9309" y="960964"/>
            <a:ext cx="2912130" cy="218409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25861" y="3027402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7214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000106-[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</a:t>
            </a:r>
            <a:r>
              <a:rPr lang="ko-KR" altLang="en-US" sz="1400" b="1" dirty="0" err="1" smtClean="0"/>
              <a:t>판단결과서</a:t>
            </a:r>
            <a:r>
              <a:rPr lang="ko-KR" altLang="en-US" sz="1400" b="1" dirty="0" smtClean="0"/>
              <a:t> 이후 오류 </a:t>
            </a:r>
            <a:r>
              <a:rPr lang="en-US" altLang="ko-KR" sz="1400" b="1" dirty="0" smtClean="0"/>
              <a:t>#3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사각형 설명선 34"/>
          <p:cNvSpPr/>
          <p:nvPr/>
        </p:nvSpPr>
        <p:spPr>
          <a:xfrm>
            <a:off x="5862086" y="2809294"/>
            <a:ext cx="1063139" cy="734381"/>
          </a:xfrm>
          <a:prstGeom prst="wedgeRoundRectCallout">
            <a:avLst>
              <a:gd name="adj1" fmla="val -147393"/>
              <a:gd name="adj2" fmla="val -2382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6482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8557" y="1000058"/>
            <a:ext cx="2937617" cy="22032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6732" y="1000057"/>
            <a:ext cx="2937618" cy="22032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4823" y="1003683"/>
            <a:ext cx="2966630" cy="222497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80281" y="1003683"/>
            <a:ext cx="2966631" cy="222497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8556" y="4042273"/>
            <a:ext cx="2937617" cy="220321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6731" y="4067344"/>
            <a:ext cx="2937618" cy="220321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2676" y="4095933"/>
            <a:ext cx="2980513" cy="223538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8646" y="4096638"/>
            <a:ext cx="2979707" cy="223478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74307" y="1589349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086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000107-[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공인인증서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</a:t>
            </a:r>
            <a:r>
              <a:rPr lang="ko-KR" altLang="en-US" sz="1400" b="1" dirty="0" err="1" smtClean="0"/>
              <a:t>판단결과서</a:t>
            </a:r>
            <a:r>
              <a:rPr lang="ko-KR" altLang="en-US" sz="1400" b="1" dirty="0" smtClean="0"/>
              <a:t> 이후 오류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82961" y="315758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399415" y="313101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556502" y="5129113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396145" y="615895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105814" y="4405746"/>
            <a:ext cx="980911" cy="3567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10460063" y="6245513"/>
            <a:ext cx="506159" cy="2435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29819" y="31057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634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9861" y="969228"/>
            <a:ext cx="2972852" cy="222963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9144" y="969228"/>
            <a:ext cx="2972853" cy="22296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5853" y="971229"/>
            <a:ext cx="2988854" cy="22416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30509" y="982860"/>
            <a:ext cx="2957273" cy="22179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0340" y="4092678"/>
            <a:ext cx="2969007" cy="222675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9142" y="4046679"/>
            <a:ext cx="2972855" cy="222964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8720" y="4073477"/>
            <a:ext cx="3020207" cy="2265155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362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000107-[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공인인증서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</a:t>
            </a:r>
            <a:r>
              <a:rPr lang="ko-KR" altLang="en-US" sz="1400" b="1" dirty="0" err="1" smtClean="0"/>
              <a:t>판단결과서</a:t>
            </a:r>
            <a:r>
              <a:rPr lang="ko-KR" altLang="en-US" sz="1400" b="1" dirty="0" smtClean="0"/>
              <a:t> 이후 오류 </a:t>
            </a:r>
            <a:r>
              <a:rPr lang="en-US" altLang="ko-KR" sz="1400" b="1" dirty="0" smtClean="0"/>
              <a:t>#2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421061" y="30528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456565" y="312148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409887" y="6194329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362165" y="619432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20294" y="31057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9014891" y="5931307"/>
            <a:ext cx="1063139" cy="734381"/>
          </a:xfrm>
          <a:prstGeom prst="wedgeRoundRectCallout">
            <a:avLst>
              <a:gd name="adj1" fmla="val -160832"/>
              <a:gd name="adj2" fmla="val -2369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9697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6635" y="1024163"/>
            <a:ext cx="2943225" cy="220741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3804" y="1022972"/>
            <a:ext cx="2933700" cy="22002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3707" y="1018274"/>
            <a:ext cx="2905125" cy="21788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90837" y="1021987"/>
            <a:ext cx="2934828" cy="22011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7469" y="4129582"/>
            <a:ext cx="2976557" cy="223241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85747" y="1920145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0366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000108-[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고객센터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온라인서류제출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소득서류제출 진행중 </a:t>
            </a:r>
            <a:r>
              <a:rPr lang="ko-KR" altLang="en-US" sz="1400" b="1" dirty="0" err="1"/>
              <a:t>소</a:t>
            </a:r>
            <a:r>
              <a:rPr lang="ko-KR" altLang="en-US" sz="1400" b="1" dirty="0" err="1" smtClean="0"/>
              <a:t>득서류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제출화면</a:t>
            </a:r>
            <a:r>
              <a:rPr lang="ko-KR" altLang="en-US" sz="1400" b="1" dirty="0" smtClean="0"/>
              <a:t> 이후 다음 단계 진행 안됨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35336" y="30528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504190" y="309291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403291" y="6195913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29819" y="31057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3377828" y="4616446"/>
            <a:ext cx="1698997" cy="734381"/>
          </a:xfrm>
          <a:prstGeom prst="wedgeRoundRectCallout">
            <a:avLst>
              <a:gd name="adj1" fmla="val -163060"/>
              <a:gd name="adj2" fmla="val 1573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[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다음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] </a:t>
            </a:r>
            <a:r>
              <a:rPr lang="ko-KR" altLang="en-US" sz="1000" dirty="0" smtClean="0">
                <a:solidFill>
                  <a:srgbClr val="FF0000"/>
                </a:solidFill>
              </a:rPr>
              <a:t>버튼 이후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아무런 동작이 없음</a:t>
            </a:r>
            <a:r>
              <a:rPr lang="en-US" altLang="ko-KR" sz="1000" dirty="0" smtClean="0">
                <a:solidFill>
                  <a:srgbClr val="FF0000"/>
                </a:solidFill>
              </a:rPr>
              <a:t>.</a:t>
            </a:r>
          </a:p>
          <a:p>
            <a:pPr algn="ctr"/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(</a:t>
            </a:r>
            <a:r>
              <a:rPr lang="ko-KR" altLang="en-US" sz="1000" dirty="0" smtClean="0">
                <a:solidFill>
                  <a:srgbClr val="FF0000"/>
                </a:solidFill>
              </a:rPr>
              <a:t>다음단계 진행이 안됨</a:t>
            </a:r>
            <a:r>
              <a:rPr lang="en-US" altLang="ko-KR" sz="1000" dirty="0" smtClean="0">
                <a:solidFill>
                  <a:srgbClr val="FF0000"/>
                </a:solidFill>
              </a:rPr>
              <a:t>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9804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131" y="943899"/>
            <a:ext cx="2913230" cy="21849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08355" y="933270"/>
            <a:ext cx="2925380" cy="21940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3448" y="943898"/>
            <a:ext cx="2913231" cy="218492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2310" y="3975836"/>
            <a:ext cx="2926870" cy="219515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42872" y="2424153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7436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000109-[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,</a:t>
            </a:r>
            <a:r>
              <a:rPr lang="ko-KR" altLang="en-US" sz="1400" b="1" dirty="0" err="1"/>
              <a:t>리뉴얼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신용정보조회동의 진행중 확인 버튼 이후 오류 발행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35336" y="30528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504190" y="309291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75539" y="30295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32498" y="945233"/>
            <a:ext cx="2911705" cy="2183779"/>
          </a:xfrm>
          <a:prstGeom prst="rect">
            <a:avLst/>
          </a:prstGeom>
        </p:spPr>
      </p:pic>
      <p:sp>
        <p:nvSpPr>
          <p:cNvPr id="25" name="타원 24"/>
          <p:cNvSpPr/>
          <p:nvPr/>
        </p:nvSpPr>
        <p:spPr>
          <a:xfrm>
            <a:off x="10404946" y="30295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3042457" y="5317364"/>
            <a:ext cx="1063139" cy="734381"/>
          </a:xfrm>
          <a:prstGeom prst="wedgeRoundRectCallout">
            <a:avLst>
              <a:gd name="adj1" fmla="val -167999"/>
              <a:gd name="adj2" fmla="val -1682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0292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7840" y="943092"/>
            <a:ext cx="2840919" cy="213068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4741" y="922112"/>
            <a:ext cx="2864899" cy="214867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22522" y="947416"/>
            <a:ext cx="2835977" cy="212698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828622" y="1013900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002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000110-[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,</a:t>
            </a:r>
            <a:r>
              <a:rPr lang="ko-KR" altLang="en-US" sz="1400" b="1" dirty="0" err="1"/>
              <a:t>리뉴얼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설정</a:t>
            </a:r>
            <a:r>
              <a:rPr lang="en-US" altLang="ko-KR" sz="1400" b="1" dirty="0"/>
              <a:t>-</a:t>
            </a:r>
            <a:r>
              <a:rPr lang="ko-KR" altLang="en-US" sz="1400" b="1" dirty="0" err="1"/>
              <a:t>푸시알림설정</a:t>
            </a:r>
            <a:r>
              <a:rPr lang="ko-KR" altLang="en-US" sz="1400" b="1" dirty="0"/>
              <a:t> 선택 이후 오류 발행</a:t>
            </a:r>
            <a:endParaRPr lang="en-US" altLang="ko-KR" sz="1400" b="1" dirty="0"/>
          </a:p>
          <a:p>
            <a:endParaRPr lang="en-US" altLang="ko-KR" sz="1400" b="1" dirty="0" smtClean="0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35336" y="30528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769239" y="1788430"/>
            <a:ext cx="406011" cy="2118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사각형 설명선 26"/>
          <p:cNvSpPr/>
          <p:nvPr/>
        </p:nvSpPr>
        <p:spPr>
          <a:xfrm>
            <a:off x="8703246" y="3278315"/>
            <a:ext cx="1063139" cy="734381"/>
          </a:xfrm>
          <a:prstGeom prst="wedgeRoundRectCallout">
            <a:avLst>
              <a:gd name="adj1" fmla="val -147393"/>
              <a:gd name="adj2" fmla="val -2382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428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5131" y="1756314"/>
            <a:ext cx="2943479" cy="22076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43499" y="1753683"/>
            <a:ext cx="2922454" cy="21918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2430" y="1745798"/>
            <a:ext cx="2943479" cy="220761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87550" y="2178050"/>
            <a:ext cx="698500" cy="215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360172" y="2330449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757422" y="2950038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31930" y="270831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79213" y="270831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574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000060-</a:t>
            </a:r>
            <a:r>
              <a:rPr lang="ko-KR" altLang="en-US" sz="1400" b="1" dirty="0"/>
              <a:t>대출현황조회에서 대출상품 </a:t>
            </a:r>
            <a:r>
              <a:rPr lang="ko-KR" altLang="en-US" sz="1400" b="1" dirty="0" err="1"/>
              <a:t>선택후</a:t>
            </a:r>
            <a:r>
              <a:rPr lang="ko-KR" altLang="en-US" sz="1400" b="1" dirty="0"/>
              <a:t> 한도정보확인 </a:t>
            </a:r>
            <a:r>
              <a:rPr lang="ko-KR" altLang="en-US" sz="1400" b="1" dirty="0" err="1"/>
              <a:t>클릭시</a:t>
            </a:r>
            <a:r>
              <a:rPr lang="ko-KR" altLang="en-US" sz="1400" b="1"/>
              <a:t> </a:t>
            </a:r>
            <a:r>
              <a:rPr lang="ko-KR" altLang="en-US" sz="1400" b="1" smtClean="0"/>
              <a:t>오류 </a:t>
            </a:r>
            <a:r>
              <a:rPr lang="ko-KR" altLang="en-US" sz="1400" b="1" dirty="0"/>
              <a:t>발생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8816" y="1738490"/>
            <a:ext cx="2951004" cy="2213253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8881568" y="273049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8116197" y="5010150"/>
            <a:ext cx="1835150" cy="781050"/>
          </a:xfrm>
          <a:prstGeom prst="wedgeRoundRectCallout">
            <a:avLst>
              <a:gd name="adj1" fmla="val 65304"/>
              <a:gd name="adj2" fmla="val -3072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9646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5730" y="4032951"/>
            <a:ext cx="3006619" cy="225496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28353" y="4077113"/>
            <a:ext cx="3029554" cy="227216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9197" y="4043156"/>
            <a:ext cx="2994956" cy="22462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7539" y="971779"/>
            <a:ext cx="2983003" cy="22372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28354" y="963323"/>
            <a:ext cx="3029554" cy="22721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4872" y="963324"/>
            <a:ext cx="3029554" cy="22721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81083" y="928761"/>
            <a:ext cx="3038276" cy="2278707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9547" y="2039682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916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000111-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test</a:t>
            </a:r>
            <a:r>
              <a:rPr lang="en-US" altLang="ko-KR" sz="1400" b="1" dirty="0"/>
              <a:t>] 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신용정보조회동의 진행중 </a:t>
            </a:r>
            <a:r>
              <a:rPr lang="ko-KR" altLang="en-US" sz="1400" b="1" dirty="0" smtClean="0"/>
              <a:t>신청 </a:t>
            </a:r>
            <a:r>
              <a:rPr lang="ko-KR" altLang="en-US" sz="1400" b="1" dirty="0"/>
              <a:t>이후 오류 발행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506786" y="2099406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37439" y="31438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452571" y="312480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9029297" y="5638250"/>
            <a:ext cx="1063139" cy="734381"/>
          </a:xfrm>
          <a:prstGeom prst="wedgeRoundRectCallout">
            <a:avLst>
              <a:gd name="adj1" fmla="val -167999"/>
              <a:gd name="adj2" fmla="val -1682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5923207" y="500350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437093" y="626846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312514" y="626846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3258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665" y="922868"/>
            <a:ext cx="2991136" cy="22433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9624" y="906927"/>
            <a:ext cx="2971800" cy="22288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5111" y="918760"/>
            <a:ext cx="2958277" cy="22187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9237" y="906676"/>
            <a:ext cx="2972087" cy="222906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133" y="4039633"/>
            <a:ext cx="2988794" cy="224159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0512" y="3968617"/>
            <a:ext cx="2964698" cy="222352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4307" y="3968618"/>
            <a:ext cx="2964698" cy="222352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0883" y="3959581"/>
            <a:ext cx="2988794" cy="2241596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0918" y="154914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9465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000113-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test</a:t>
            </a:r>
            <a:r>
              <a:rPr lang="en-US" altLang="ko-KR" sz="1400" b="1" dirty="0"/>
              <a:t>] 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</a:t>
            </a:r>
            <a:r>
              <a:rPr lang="ko-KR" altLang="en-US" sz="1400" b="1" dirty="0" err="1" smtClean="0"/>
              <a:t>진행후</a:t>
            </a:r>
            <a:r>
              <a:rPr lang="ko-KR" altLang="en-US" sz="1400" b="1" dirty="0" smtClean="0"/>
              <a:t> 조회결과 상품 화면에 </a:t>
            </a:r>
            <a:r>
              <a:rPr lang="en-US" altLang="ko-KR" sz="1400" b="1" dirty="0" smtClean="0"/>
              <a:t>undefined </a:t>
            </a:r>
            <a:r>
              <a:rPr lang="ko-KR" altLang="en-US" sz="1400" b="1" dirty="0" smtClean="0"/>
              <a:t>출력 됨</a:t>
            </a:r>
            <a:r>
              <a:rPr lang="en-US" altLang="ko-KR" sz="1400" b="1" dirty="0" smtClean="0"/>
              <a:t>. 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410845" y="30816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12514" y="30435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357321" y="310009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5923207" y="500350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437093" y="616368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312514" y="615416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9025675" y="492344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7400674" y="608825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324448" y="610770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6946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6962" y="918884"/>
            <a:ext cx="2988794" cy="2241596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136472" y="1293557"/>
            <a:ext cx="463728" cy="843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9678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000113-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test</a:t>
            </a:r>
            <a:r>
              <a:rPr lang="en-US" altLang="ko-KR" sz="1400" b="1" dirty="0"/>
              <a:t>] 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</a:t>
            </a:r>
            <a:r>
              <a:rPr lang="ko-KR" altLang="en-US" sz="1400" b="1" dirty="0" err="1" smtClean="0"/>
              <a:t>진행후</a:t>
            </a:r>
            <a:r>
              <a:rPr lang="ko-KR" altLang="en-US" sz="1400" b="1" dirty="0" smtClean="0"/>
              <a:t> 조회결과 상품 화면에 </a:t>
            </a:r>
            <a:r>
              <a:rPr lang="en-US" altLang="ko-KR" sz="1400" b="1" dirty="0" smtClean="0"/>
              <a:t>undefined </a:t>
            </a:r>
            <a:r>
              <a:rPr lang="ko-KR" altLang="en-US" sz="1400" b="1" dirty="0" smtClean="0"/>
              <a:t>출력 됨</a:t>
            </a:r>
            <a:r>
              <a:rPr lang="en-US" altLang="ko-KR" sz="1400" b="1" dirty="0" smtClean="0"/>
              <a:t>. #2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3180947" y="2542625"/>
            <a:ext cx="1063139" cy="734381"/>
          </a:xfrm>
          <a:prstGeom prst="wedgeRoundRectCallout">
            <a:avLst>
              <a:gd name="adj1" fmla="val -195773"/>
              <a:gd name="adj2" fmla="val -21059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undefined</a:t>
            </a:r>
          </a:p>
          <a:p>
            <a:pPr algn="ctr"/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133297" y="1837215"/>
            <a:ext cx="463728" cy="843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133297" y="2542625"/>
            <a:ext cx="463728" cy="843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5794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82" y="923887"/>
            <a:ext cx="2999296" cy="22494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1609" y="907307"/>
            <a:ext cx="3018244" cy="22636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681" y="923885"/>
            <a:ext cx="2999297" cy="22494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9172" y="923886"/>
            <a:ext cx="2999297" cy="22494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538" y="4002303"/>
            <a:ext cx="2994045" cy="224553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1386" y="4000910"/>
            <a:ext cx="2982905" cy="223717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680" y="4006812"/>
            <a:ext cx="2999297" cy="224947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3599" y="4013318"/>
            <a:ext cx="3005666" cy="225425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0918" y="125958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1887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000114-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</a:t>
            </a:r>
            <a:r>
              <a:rPr lang="en-US" altLang="ko-KR" sz="1400" b="1" dirty="0"/>
              <a:t>] </a:t>
            </a:r>
            <a:r>
              <a:rPr lang="ko-KR" altLang="en-US" sz="1400" b="1" dirty="0" smtClean="0"/>
              <a:t>대출현황조회에서 직장인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)/</a:t>
            </a:r>
            <a:r>
              <a:rPr lang="ko-KR" altLang="en-US" sz="1400" b="1" dirty="0" smtClean="0"/>
              <a:t>확정한도조회 </a:t>
            </a:r>
            <a:r>
              <a:rPr lang="ko-KR" altLang="en-US" sz="1400" b="1" dirty="0" err="1" smtClean="0"/>
              <a:t>선택후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진행시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결과 상품이 </a:t>
            </a:r>
            <a:r>
              <a:rPr lang="ko-KR" altLang="en-US" sz="1400" b="1" dirty="0" err="1" smtClean="0"/>
              <a:t>사잇돌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표준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으로 출력됨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410845" y="30816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029110" y="2166951"/>
            <a:ext cx="1081053" cy="495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041044" y="1178516"/>
            <a:ext cx="950806" cy="4216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5923207" y="500350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867910" y="61924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264889" y="613511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9025675" y="492344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391123" y="618390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34111" y="42874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7846576" y="5471257"/>
            <a:ext cx="2248247" cy="955112"/>
          </a:xfrm>
          <a:prstGeom prst="wedgeRoundRectCallout">
            <a:avLst>
              <a:gd name="adj1" fmla="val 47406"/>
              <a:gd name="adj2" fmla="val -1230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직장인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키움예스론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상품선택후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결과 상품이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err="1" smtClean="0">
                <a:solidFill>
                  <a:srgbClr val="FF0000"/>
                </a:solidFill>
              </a:rPr>
              <a:t>사잇돌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표준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으로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출력 됨</a:t>
            </a:r>
            <a:r>
              <a:rPr lang="en-US" altLang="ko-KR" sz="1000" dirty="0" smtClean="0">
                <a:solidFill>
                  <a:srgbClr val="FF0000"/>
                </a:solidFill>
              </a:rPr>
              <a:t>.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0041044" y="4559895"/>
            <a:ext cx="1155594" cy="4436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94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82" y="923887"/>
            <a:ext cx="2999296" cy="22494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1609" y="907307"/>
            <a:ext cx="3018244" cy="22636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681" y="923885"/>
            <a:ext cx="2999297" cy="22494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9172" y="923886"/>
            <a:ext cx="2999297" cy="22494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538" y="4002303"/>
            <a:ext cx="2994045" cy="224553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1386" y="4000910"/>
            <a:ext cx="2982905" cy="223717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680" y="4006812"/>
            <a:ext cx="2999297" cy="224947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3599" y="4013318"/>
            <a:ext cx="3005666" cy="225425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0918" y="125958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14578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000115-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</a:t>
            </a:r>
            <a:r>
              <a:rPr lang="en-US" altLang="ko-KR" sz="1400" b="1" dirty="0"/>
              <a:t>] </a:t>
            </a:r>
            <a:r>
              <a:rPr lang="ko-KR" altLang="en-US" sz="1400" b="1" dirty="0" smtClean="0"/>
              <a:t>대출현황조회에서 직장인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)/</a:t>
            </a:r>
            <a:r>
              <a:rPr lang="ko-KR" altLang="en-US" sz="1400" b="1" dirty="0" smtClean="0"/>
              <a:t>확정한도조회 선택 </a:t>
            </a:r>
            <a:r>
              <a:rPr lang="ko-KR" altLang="en-US" sz="1400" b="1" dirty="0" err="1" smtClean="0"/>
              <a:t>진행후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3</a:t>
            </a:r>
            <a:r>
              <a:rPr lang="ko-KR" altLang="en-US" sz="1400" b="1" dirty="0" err="1" smtClean="0"/>
              <a:t>건중</a:t>
            </a:r>
            <a:r>
              <a:rPr lang="ko-KR" altLang="en-US" sz="1400" b="1" dirty="0" smtClean="0"/>
              <a:t> 나머지 확정한도조회 </a:t>
            </a:r>
            <a:r>
              <a:rPr lang="en-US" altLang="ko-KR" sz="1400" b="1" dirty="0" smtClean="0"/>
              <a:t>2</a:t>
            </a:r>
            <a:r>
              <a:rPr lang="ko-KR" altLang="en-US" sz="1400" b="1" dirty="0" smtClean="0"/>
              <a:t>건이 함께 </a:t>
            </a:r>
            <a:r>
              <a:rPr lang="ko-KR" altLang="en-US" sz="1400" b="1" dirty="0" err="1" smtClean="0"/>
              <a:t>지워짐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410845" y="30816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029110" y="2166951"/>
            <a:ext cx="1081053" cy="495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041044" y="1178516"/>
            <a:ext cx="950806" cy="4216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5923207" y="500350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867910" y="61924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264889" y="613511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9025675" y="492344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391123" y="618390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34111" y="42874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2716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05719" y="943910"/>
            <a:ext cx="2992504" cy="224437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1711" y="944759"/>
            <a:ext cx="2999296" cy="224947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4021515" y="1876715"/>
            <a:ext cx="1030025" cy="11223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1780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000115-[</a:t>
            </a:r>
            <a:r>
              <a:rPr lang="ko-KR" altLang="en-US" sz="1400" b="1" dirty="0" err="1"/>
              <a:t>모바일앱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대출현황조회에서 직장인</a:t>
            </a:r>
            <a:r>
              <a:rPr lang="en-US" altLang="ko-KR" sz="1400" b="1" dirty="0"/>
              <a:t>(</a:t>
            </a:r>
            <a:r>
              <a:rPr lang="ko-KR" altLang="en-US" sz="1400" b="1" dirty="0" err="1"/>
              <a:t>키움예스론</a:t>
            </a:r>
            <a:r>
              <a:rPr lang="en-US" altLang="ko-KR" sz="1400" b="1" dirty="0"/>
              <a:t>)/</a:t>
            </a:r>
            <a:r>
              <a:rPr lang="ko-KR" altLang="en-US" sz="1400" b="1" dirty="0"/>
              <a:t>확정한도조회 선택 </a:t>
            </a:r>
            <a:r>
              <a:rPr lang="ko-KR" altLang="en-US" sz="1400" b="1" dirty="0" err="1"/>
              <a:t>진행후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3</a:t>
            </a:r>
            <a:r>
              <a:rPr lang="ko-KR" altLang="en-US" sz="1400" b="1" dirty="0" err="1"/>
              <a:t>건중</a:t>
            </a:r>
            <a:r>
              <a:rPr lang="ko-KR" altLang="en-US" sz="1400" b="1" dirty="0"/>
              <a:t> 나머지 확정한도조회 </a:t>
            </a:r>
            <a:r>
              <a:rPr lang="en-US" altLang="ko-KR" sz="1400" b="1" dirty="0"/>
              <a:t>2</a:t>
            </a:r>
            <a:r>
              <a:rPr lang="ko-KR" altLang="en-US" sz="1400" b="1" dirty="0"/>
              <a:t>건이 함께 </a:t>
            </a:r>
            <a:r>
              <a:rPr lang="ko-KR" altLang="en-US" sz="1400" b="1" dirty="0" err="1"/>
              <a:t>지워짐</a:t>
            </a:r>
            <a:r>
              <a:rPr lang="en-US" altLang="ko-KR" sz="1400" b="1" dirty="0" smtClean="0"/>
              <a:t>. #2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02261" y="1049446"/>
            <a:ext cx="3836795" cy="2877596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600918" y="126720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9480583" y="2604356"/>
            <a:ext cx="1480150" cy="6808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사각형 설명선 38"/>
          <p:cNvSpPr/>
          <p:nvPr/>
        </p:nvSpPr>
        <p:spPr>
          <a:xfrm>
            <a:off x="6157248" y="3285213"/>
            <a:ext cx="2362965" cy="896102"/>
          </a:xfrm>
          <a:prstGeom prst="wedgeRoundRectCallout">
            <a:avLst>
              <a:gd name="adj1" fmla="val -96965"/>
              <a:gd name="adj2" fmla="val -1279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②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직장인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키움예스론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선택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진행후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ko-KR" altLang="en-US" sz="1000" b="1" dirty="0" smtClean="0">
                <a:solidFill>
                  <a:srgbClr val="FF0000"/>
                </a:solidFill>
              </a:rPr>
              <a:t>대출현황조회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재조회시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확정한도조회에 해당하는 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건 모두 삭제됨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6432034" y="882789"/>
            <a:ext cx="2180191" cy="896102"/>
          </a:xfrm>
          <a:prstGeom prst="wedgeRoundRectCallout">
            <a:avLst>
              <a:gd name="adj1" fmla="val 100920"/>
              <a:gd name="adj2" fmla="val 1519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 직장인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키움예스론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) </a:t>
            </a: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선택으로 시작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9776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35" y="693075"/>
            <a:ext cx="5130827" cy="38481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9737" y="1067987"/>
            <a:ext cx="2999297" cy="22494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5157" y="1068109"/>
            <a:ext cx="2999160" cy="22493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3329" y="4150994"/>
            <a:ext cx="3006621" cy="225496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5157" y="4157523"/>
            <a:ext cx="2999160" cy="224937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740059" y="2658666"/>
            <a:ext cx="402326" cy="1505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46224" y="172111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92279" y="90275"/>
            <a:ext cx="11010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000117-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test]) (PC,</a:t>
            </a:r>
            <a:r>
              <a:rPr lang="ko-KR" altLang="en-US" sz="1400" b="1" dirty="0" smtClean="0"/>
              <a:t>홈페이지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모집법인 </a:t>
            </a:r>
            <a:r>
              <a:rPr lang="ko-KR" altLang="en-US" sz="1400" b="1" dirty="0" err="1" smtClean="0"/>
              <a:t>등록후</a:t>
            </a:r>
            <a:r>
              <a:rPr lang="en-US" altLang="ko-KR" sz="1400" b="1" dirty="0" smtClean="0"/>
              <a:t>, (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) </a:t>
            </a:r>
            <a:r>
              <a:rPr lang="ko-KR" altLang="en-US" sz="1400" b="1" dirty="0" smtClean="0"/>
              <a:t>대출현황조회에서 해당 </a:t>
            </a:r>
            <a:r>
              <a:rPr lang="ko-KR" altLang="en-US" sz="1400" b="1" dirty="0" err="1" smtClean="0"/>
              <a:t>스크래핑</a:t>
            </a:r>
            <a:r>
              <a:rPr lang="ko-KR" altLang="en-US" sz="1400" b="1" dirty="0" smtClean="0"/>
              <a:t> 상태의 </a:t>
            </a:r>
            <a:r>
              <a:rPr lang="ko-KR" altLang="en-US" sz="1400" b="1" dirty="0" err="1" smtClean="0"/>
              <a:t>대출건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선택후</a:t>
            </a:r>
            <a:r>
              <a:rPr lang="ko-KR" altLang="en-US" sz="1400" b="1" dirty="0" smtClean="0"/>
              <a:t> </a:t>
            </a:r>
            <a:endParaRPr lang="en-US" altLang="ko-KR" sz="1400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이어하기 진행중 </a:t>
            </a:r>
            <a:r>
              <a:rPr lang="ko-KR" altLang="en-US" sz="1400" b="1" dirty="0" err="1" smtClean="0"/>
              <a:t>이용동의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버튼 활성화가 안됨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8970650" y="209673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73705" y="237333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589954" y="138924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6090730" y="480105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9988270" y="1299432"/>
            <a:ext cx="950806" cy="4216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6056622" y="20771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7637978" y="626027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180269" y="626027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15257" y="4155446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8642730" y="5175083"/>
            <a:ext cx="1345540" cy="661318"/>
          </a:xfrm>
          <a:prstGeom prst="wedgeRoundRectCallout">
            <a:avLst>
              <a:gd name="adj1" fmla="val 62230"/>
              <a:gd name="adj2" fmla="val 11428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[</a:t>
            </a:r>
            <a:r>
              <a:rPr lang="ko-KR" altLang="en-US" sz="1000" dirty="0" smtClean="0">
                <a:solidFill>
                  <a:srgbClr val="FF0000"/>
                </a:solidFill>
              </a:rPr>
              <a:t>이어하기</a:t>
            </a:r>
            <a:r>
              <a:rPr lang="en-US" altLang="ko-KR" sz="1000" dirty="0" smtClean="0">
                <a:solidFill>
                  <a:srgbClr val="FF0000"/>
                </a:solidFill>
              </a:rPr>
              <a:t>] </a:t>
            </a:r>
            <a:r>
              <a:rPr lang="ko-KR" altLang="en-US" sz="1000" dirty="0" smtClean="0">
                <a:solidFill>
                  <a:srgbClr val="FF0000"/>
                </a:solidFill>
              </a:rPr>
              <a:t>버튼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활성화가 안됨</a:t>
            </a:r>
            <a:r>
              <a:rPr lang="en-US" altLang="ko-KR" sz="1000" dirty="0" smtClean="0">
                <a:solidFill>
                  <a:srgbClr val="FF0000"/>
                </a:solidFill>
              </a:rPr>
              <a:t>.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5" name="오른쪽 화살표 34"/>
          <p:cNvSpPr/>
          <p:nvPr/>
        </p:nvSpPr>
        <p:spPr>
          <a:xfrm>
            <a:off x="8929799" y="48076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068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3388" y="937859"/>
            <a:ext cx="2885560" cy="21641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46790" y="937859"/>
            <a:ext cx="2885561" cy="21641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2794" y="941197"/>
            <a:ext cx="2881745" cy="216130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6163" y="943154"/>
            <a:ext cx="2927927" cy="219594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0917" y="1325722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06306" y="120377"/>
            <a:ext cx="10885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000119-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대출현황조회에서 직장인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)/</a:t>
            </a:r>
            <a:r>
              <a:rPr lang="ko-KR" altLang="en-US" sz="1400" b="1" dirty="0" err="1" smtClean="0"/>
              <a:t>전자약정</a:t>
            </a:r>
            <a:r>
              <a:rPr lang="ko-KR" altLang="en-US" sz="1400" b="1" dirty="0" smtClean="0"/>
              <a:t> 대출 </a:t>
            </a:r>
            <a:r>
              <a:rPr lang="ko-KR" altLang="en-US" sz="1400" b="1" dirty="0" err="1" smtClean="0"/>
              <a:t>상태건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선택후</a:t>
            </a:r>
            <a:r>
              <a:rPr lang="en-US" altLang="ko-KR" sz="1400" b="1" dirty="0" smtClean="0"/>
              <a:t>, [</a:t>
            </a:r>
            <a:r>
              <a:rPr lang="ko-KR" altLang="en-US" sz="1400" b="1" dirty="0" smtClean="0"/>
              <a:t>이어하기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다음단계 에서 오류 발생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563172" y="300776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103096" y="957705"/>
            <a:ext cx="1081053" cy="495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8608707" y="2806923"/>
            <a:ext cx="1246686" cy="560103"/>
          </a:xfrm>
          <a:prstGeom prst="wedgeRoundRectCallout">
            <a:avLst>
              <a:gd name="adj1" fmla="val 68575"/>
              <a:gd name="adj2" fmla="val -3320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3453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0046" y="909599"/>
            <a:ext cx="2982235" cy="22366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1468" y="909599"/>
            <a:ext cx="2982237" cy="22366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1672" y="903657"/>
            <a:ext cx="2989029" cy="22417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62656" y="909600"/>
            <a:ext cx="2982237" cy="223667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1122" y="3996847"/>
            <a:ext cx="2969576" cy="222718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8371" y="4005758"/>
            <a:ext cx="2985775" cy="223933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0075" y="3985613"/>
            <a:ext cx="3008800" cy="22566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52571" y="4006756"/>
            <a:ext cx="2993763" cy="224532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0918" y="125958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0372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000121-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</a:t>
            </a:r>
            <a:r>
              <a:rPr lang="ko-KR" altLang="en-US" sz="1400" b="1" dirty="0" smtClean="0"/>
              <a:t>대출현황조회 진행중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신용대출 단계에서 신청금액</a:t>
            </a:r>
            <a:r>
              <a:rPr lang="en-US" altLang="ko-KR" sz="1400" b="1" dirty="0" smtClean="0"/>
              <a:t>:undefined </a:t>
            </a:r>
            <a:r>
              <a:rPr lang="ko-KR" altLang="en-US" sz="1400" b="1" dirty="0" smtClean="0"/>
              <a:t>표기 오류 </a:t>
            </a:r>
            <a:r>
              <a:rPr lang="en-US" altLang="ko-KR" sz="1400" b="1" dirty="0" smtClean="0"/>
              <a:t>&amp; 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버튼 활성화 안됨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563172" y="307415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007765" y="1323220"/>
            <a:ext cx="1081053" cy="495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5923207" y="500350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423953" y="614241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338777" y="613511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9025675" y="492344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391123" y="618390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032501" y="5397107"/>
            <a:ext cx="1318989" cy="2832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391123" y="307415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7410455" y="613129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2972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2675" y="1210159"/>
            <a:ext cx="4871048" cy="365328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11133" y="222250"/>
            <a:ext cx="10694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000121-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</a:t>
            </a:r>
            <a:r>
              <a:rPr lang="ko-KR" altLang="en-US" sz="1400" b="1" dirty="0" smtClean="0"/>
              <a:t>대출현황조회 진행중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신용대출 단계에서 신청금액</a:t>
            </a:r>
            <a:r>
              <a:rPr lang="en-US" altLang="ko-KR" sz="1400" b="1" dirty="0" smtClean="0"/>
              <a:t>:undefined </a:t>
            </a:r>
            <a:r>
              <a:rPr lang="ko-KR" altLang="en-US" sz="1400" b="1" dirty="0" smtClean="0"/>
              <a:t>표기 오류 </a:t>
            </a:r>
            <a:r>
              <a:rPr lang="en-US" altLang="ko-KR" sz="1400" b="1" dirty="0" smtClean="0"/>
              <a:t>&amp; 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버튼 활성화 안됨</a:t>
            </a:r>
            <a:r>
              <a:rPr lang="en-US" altLang="ko-KR" sz="1400" b="1" dirty="0" smtClean="0"/>
              <a:t>. #2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91060" y="27229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3745631" y="3129167"/>
            <a:ext cx="1389787" cy="703924"/>
          </a:xfrm>
          <a:prstGeom prst="wedgeRoundRectCallout">
            <a:avLst>
              <a:gd name="adj1" fmla="val -64338"/>
              <a:gd name="adj2" fmla="val -1268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신청금액 부분에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undefined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>
                <a:solidFill>
                  <a:srgbClr val="FF0000"/>
                </a:solidFill>
              </a:rPr>
              <a:t>표</a:t>
            </a:r>
            <a:r>
              <a:rPr lang="ko-KR" altLang="en-US" sz="1000" dirty="0" smtClean="0">
                <a:solidFill>
                  <a:srgbClr val="FF0000"/>
                </a:solidFill>
              </a:rPr>
              <a:t>기 오류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678545" y="2458473"/>
            <a:ext cx="923637" cy="1831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990437" y="4726003"/>
            <a:ext cx="974437" cy="3262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사각형 설명선 40"/>
          <p:cNvSpPr/>
          <p:nvPr/>
        </p:nvSpPr>
        <p:spPr>
          <a:xfrm>
            <a:off x="4369106" y="4290311"/>
            <a:ext cx="1389787" cy="703924"/>
          </a:xfrm>
          <a:prstGeom prst="wedgeRoundRectCallout">
            <a:avLst>
              <a:gd name="adj1" fmla="val -154057"/>
              <a:gd name="adj2" fmla="val 253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[</a:t>
            </a:r>
            <a:r>
              <a:rPr lang="ko-KR" altLang="en-US" sz="1000" dirty="0" smtClean="0">
                <a:solidFill>
                  <a:srgbClr val="FF0000"/>
                </a:solidFill>
              </a:rPr>
              <a:t>다음</a:t>
            </a:r>
            <a:r>
              <a:rPr lang="en-US" altLang="ko-KR" sz="1000" dirty="0" smtClean="0">
                <a:solidFill>
                  <a:srgbClr val="FF0000"/>
                </a:solidFill>
              </a:rPr>
              <a:t>] </a:t>
            </a:r>
            <a:r>
              <a:rPr lang="ko-KR" altLang="en-US" sz="1000" dirty="0" smtClean="0">
                <a:solidFill>
                  <a:srgbClr val="FF0000"/>
                </a:solidFill>
              </a:rPr>
              <a:t>버튼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활성화 안됨</a:t>
            </a:r>
            <a:endParaRPr lang="en-US" altLang="ko-KR" sz="10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063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00999" y="199398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000061-</a:t>
            </a:r>
            <a:r>
              <a:rPr lang="ko-KR" altLang="en-US" sz="1400" b="1" dirty="0" err="1"/>
              <a:t>대출싱픔</a:t>
            </a:r>
            <a:r>
              <a:rPr lang="ko-KR" altLang="en-US" sz="1400" b="1" dirty="0"/>
              <a:t> 선택 진행중 보이스피싱 </a:t>
            </a:r>
            <a:r>
              <a:rPr lang="ko-KR" altLang="en-US" sz="1400" b="1" dirty="0" err="1"/>
              <a:t>예방안내</a:t>
            </a:r>
            <a:r>
              <a:rPr lang="ko-KR" altLang="en-US" sz="1400" b="1" dirty="0"/>
              <a:t> 다음 단계에서 </a:t>
            </a:r>
            <a:r>
              <a:rPr lang="ko-KR" altLang="en-US" sz="1400" b="1"/>
              <a:t>오류 </a:t>
            </a:r>
            <a:r>
              <a:rPr lang="ko-KR" altLang="en-US" sz="1400" b="1" smtClean="0"/>
              <a:t>발생</a:t>
            </a:r>
            <a:endParaRPr lang="en-US" altLang="ko-KR" sz="1400" b="1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932862" y="200553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584" y="972041"/>
            <a:ext cx="3093484" cy="23201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2300" y="976746"/>
            <a:ext cx="3131127" cy="23483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48111" y="959427"/>
            <a:ext cx="3177309" cy="238298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57218" y="979634"/>
            <a:ext cx="3154219" cy="23656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254" y="4140439"/>
            <a:ext cx="3096115" cy="2322086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35357" y="514559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3538706" y="5145591"/>
            <a:ext cx="1835150" cy="781050"/>
          </a:xfrm>
          <a:prstGeom prst="wedgeRoundRectCallout">
            <a:avLst>
              <a:gd name="adj1" fmla="val -130481"/>
              <a:gd name="adj2" fmla="val -648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11621" y="3094996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976390" y="1778210"/>
            <a:ext cx="1121390" cy="3630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308655" y="3322320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234735" y="3274980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2100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9169" y="923884"/>
            <a:ext cx="2999298" cy="22494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1385" y="928155"/>
            <a:ext cx="2982906" cy="22371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678" y="923883"/>
            <a:ext cx="2999298" cy="22494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2171" y="903083"/>
            <a:ext cx="2984440" cy="223833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1" y="3653416"/>
            <a:ext cx="2244816" cy="299308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594" y="3653416"/>
            <a:ext cx="2244816" cy="299308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46532" y="196313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213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000128-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신분증촬영이후 신분증확인에서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선택 이후 오류 발생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297177" y="310007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775550" y="61924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5883542" y="5520053"/>
            <a:ext cx="1011097" cy="663855"/>
          </a:xfrm>
          <a:prstGeom prst="wedgeRoundRectCallout">
            <a:avLst>
              <a:gd name="adj1" fmla="val -176401"/>
              <a:gd name="adj2" fmla="val -2259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 발행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353288" y="314202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0380987" y="3020291"/>
            <a:ext cx="566807" cy="2738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0005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5490" y="902200"/>
            <a:ext cx="2954188" cy="22156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5673" y="923623"/>
            <a:ext cx="2941727" cy="22062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3397" y="899663"/>
            <a:ext cx="2957088" cy="22178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18286" y="899663"/>
            <a:ext cx="2957089" cy="221781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63" y="3650287"/>
            <a:ext cx="2222212" cy="296295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623" y="3650288"/>
            <a:ext cx="2222213" cy="296295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08557" y="1261172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852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000129-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 에서 </a:t>
            </a:r>
            <a:r>
              <a:rPr lang="en-US" altLang="ko-KR" sz="1400" b="1" dirty="0" smtClean="0"/>
              <a:t>1</a:t>
            </a:r>
            <a:r>
              <a:rPr lang="ko-KR" altLang="en-US" sz="1400" b="1" dirty="0" err="1" smtClean="0"/>
              <a:t>원송금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대출건</a:t>
            </a:r>
            <a:r>
              <a:rPr lang="ko-KR" altLang="en-US" sz="1400" b="1" dirty="0" smtClean="0"/>
              <a:t> 선택 진행중 </a:t>
            </a:r>
            <a:r>
              <a:rPr lang="ko-KR" altLang="en-US" sz="1400" b="1" dirty="0" err="1" smtClean="0"/>
              <a:t>계좌인증</a:t>
            </a:r>
            <a:r>
              <a:rPr lang="ko-KR" altLang="en-US" sz="1400" b="1" dirty="0" smtClean="0"/>
              <a:t> 오류 발생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685104" y="306735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452279" y="6183185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5883542" y="5520053"/>
            <a:ext cx="1173040" cy="672368"/>
          </a:xfrm>
          <a:prstGeom prst="wedgeRoundRectCallout">
            <a:avLst>
              <a:gd name="adj1" fmla="val -116560"/>
              <a:gd name="adj2" fmla="val -1270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smtClean="0">
                <a:solidFill>
                  <a:srgbClr val="FF0000"/>
                </a:solidFill>
              </a:rPr>
              <a:t>계좌인증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실패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 발행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097107" y="1023412"/>
            <a:ext cx="1084493" cy="3650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0464111" y="3067358"/>
            <a:ext cx="566807" cy="2268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5876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8362" y="1035433"/>
            <a:ext cx="2931208" cy="21984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4123" y="1035433"/>
            <a:ext cx="2931210" cy="21984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5049" y="1003332"/>
            <a:ext cx="2967894" cy="22259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7065" y="985671"/>
            <a:ext cx="2988078" cy="22410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344" y="4098433"/>
            <a:ext cx="2923353" cy="219251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4122" y="4099416"/>
            <a:ext cx="2931210" cy="219840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5051" y="4104002"/>
            <a:ext cx="2967892" cy="222591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7064" y="4102536"/>
            <a:ext cx="2988079" cy="224105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46265" y="144028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109126"/>
            <a:ext cx="10773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000130-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 에서 직장인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)/</a:t>
            </a:r>
            <a:r>
              <a:rPr lang="ko-KR" altLang="en-US" sz="1400" b="1" dirty="0" err="1" smtClean="0"/>
              <a:t>스크래핑</a:t>
            </a:r>
            <a:r>
              <a:rPr lang="ko-KR" altLang="en-US" sz="1400" b="1" dirty="0" smtClean="0"/>
              <a:t> 상태 대출 </a:t>
            </a:r>
            <a:r>
              <a:rPr lang="ko-KR" altLang="en-US" sz="1400" b="1" dirty="0" err="1" smtClean="0"/>
              <a:t>신청건</a:t>
            </a:r>
            <a:r>
              <a:rPr lang="ko-KR" altLang="en-US" sz="1400" b="1" dirty="0" smtClean="0"/>
              <a:t> 선택 진행중 서류제출확인 단계에서 </a:t>
            </a:r>
            <a:endParaRPr lang="en-US" altLang="ko-KR" sz="1400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이후 프로그램 강제 종료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20638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722812" y="314277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11662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11662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204659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406323" y="623974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4086534" y="1225485"/>
            <a:ext cx="1084493" cy="4269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0464111" y="3152201"/>
            <a:ext cx="566807" cy="2268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9024858" y="50883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5974992" y="507102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7173878" y="4398176"/>
            <a:ext cx="1084493" cy="4269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067557" y="4504394"/>
            <a:ext cx="775933" cy="2430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843490" y="6239748"/>
            <a:ext cx="471055" cy="2430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6477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7848" y="1037410"/>
            <a:ext cx="2947021" cy="22102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4240" y="1035532"/>
            <a:ext cx="2932007" cy="21990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41375" y="1035533"/>
            <a:ext cx="2932009" cy="2199007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2965078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109126"/>
            <a:ext cx="10773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000130-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 에서 직장인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)/</a:t>
            </a:r>
            <a:r>
              <a:rPr lang="ko-KR" altLang="en-US" sz="1400" b="1" dirty="0" err="1" smtClean="0"/>
              <a:t>스크래핑</a:t>
            </a:r>
            <a:r>
              <a:rPr lang="ko-KR" altLang="en-US" sz="1400" b="1" dirty="0" smtClean="0"/>
              <a:t> 상태 대출 </a:t>
            </a:r>
            <a:r>
              <a:rPr lang="ko-KR" altLang="en-US" sz="1400" b="1" dirty="0" err="1" smtClean="0"/>
              <a:t>신청건</a:t>
            </a:r>
            <a:r>
              <a:rPr lang="ko-KR" altLang="en-US" sz="1400" b="1" dirty="0" smtClean="0"/>
              <a:t> 선택 진행중 서류제출확인 단계에서 </a:t>
            </a:r>
            <a:endParaRPr lang="en-US" altLang="ko-KR" sz="1400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이후 프로그램 강제 종료 </a:t>
            </a:r>
            <a:r>
              <a:rPr lang="en-US" altLang="ko-KR" sz="1400" b="1" dirty="0" smtClean="0"/>
              <a:t>#2</a:t>
            </a:r>
            <a:endParaRPr lang="en-US" altLang="ko-KR" sz="1400" b="1" dirty="0" smtClean="0"/>
          </a:p>
        </p:txBody>
      </p:sp>
      <p:sp>
        <p:nvSpPr>
          <p:cNvPr id="21" name="오른쪽 화살표 20"/>
          <p:cNvSpPr/>
          <p:nvPr/>
        </p:nvSpPr>
        <p:spPr>
          <a:xfrm>
            <a:off x="44890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428781" y="3214994"/>
            <a:ext cx="494202" cy="1839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204659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9068492" y="2634621"/>
            <a:ext cx="1173040" cy="672368"/>
          </a:xfrm>
          <a:prstGeom prst="wedgeRoundRectCallout">
            <a:avLst>
              <a:gd name="adj1" fmla="val -116560"/>
              <a:gd name="adj2" fmla="val -1270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프로그램 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강제 종료 됨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097105" y="1875810"/>
            <a:ext cx="1093729" cy="4042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3068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2409" y="1035609"/>
            <a:ext cx="2931278" cy="21984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4143" y="1035580"/>
            <a:ext cx="2931042" cy="21982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3075" y="1036613"/>
            <a:ext cx="2929863" cy="21973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89604" y="1035190"/>
            <a:ext cx="2927927" cy="219594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2407" y="4056019"/>
            <a:ext cx="2931280" cy="219846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1876" y="4040359"/>
            <a:ext cx="2949176" cy="221188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8614" y="4057909"/>
            <a:ext cx="2946400" cy="22098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88607" y="4051976"/>
            <a:ext cx="2935900" cy="220192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88047" y="2149037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109126"/>
            <a:ext cx="8660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000131-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소득서류제출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셀러</a:t>
            </a:r>
            <a:r>
              <a:rPr lang="en-US" altLang="ko-KR" sz="1400" b="1" dirty="0" smtClean="0"/>
              <a:t>) </a:t>
            </a:r>
            <a:r>
              <a:rPr lang="ko-KR" altLang="en-US" sz="1400" b="1" dirty="0" smtClean="0"/>
              <a:t>진행중 서류제출확인 단계에서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이후 프로그램 종료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20638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49432" y="314277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11662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11662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204659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122857" y="4417603"/>
            <a:ext cx="1048170" cy="3298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4086534" y="1362645"/>
            <a:ext cx="1084493" cy="5271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430525" y="6201115"/>
            <a:ext cx="566807" cy="2268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9024858" y="50883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5974992" y="507102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409381" y="6184828"/>
            <a:ext cx="471055" cy="2430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225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0938" y="1037248"/>
            <a:ext cx="2944386" cy="220829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11133" y="109126"/>
            <a:ext cx="8936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000131-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소득서류제출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셀러</a:t>
            </a:r>
            <a:r>
              <a:rPr lang="en-US" altLang="ko-KR" sz="1400" b="1" dirty="0" smtClean="0"/>
              <a:t>) </a:t>
            </a:r>
            <a:r>
              <a:rPr lang="ko-KR" altLang="en-US" sz="1400" b="1" dirty="0" smtClean="0"/>
              <a:t>진행중 서류제출확인 단계에서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이후 프로그램 종료 </a:t>
            </a:r>
            <a:r>
              <a:rPr lang="en-US" altLang="ko-KR" sz="1400" b="1" dirty="0" smtClean="0"/>
              <a:t>#2</a:t>
            </a:r>
            <a:endParaRPr lang="en-US" altLang="ko-KR" sz="1400" b="1" dirty="0" smtClean="0"/>
          </a:p>
        </p:txBody>
      </p:sp>
      <p:sp>
        <p:nvSpPr>
          <p:cNvPr id="21" name="오른쪽 화살표 20"/>
          <p:cNvSpPr/>
          <p:nvPr/>
        </p:nvSpPr>
        <p:spPr>
          <a:xfrm>
            <a:off x="44890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사각형 설명선 36"/>
          <p:cNvSpPr/>
          <p:nvPr/>
        </p:nvSpPr>
        <p:spPr>
          <a:xfrm>
            <a:off x="3092564" y="2514548"/>
            <a:ext cx="1173040" cy="672368"/>
          </a:xfrm>
          <a:prstGeom prst="wedgeRoundRectCallout">
            <a:avLst>
              <a:gd name="adj1" fmla="val -116560"/>
              <a:gd name="adj2" fmla="val -1270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프로그램 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강제 종료 됨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347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00999" y="199398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5445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000066-</a:t>
            </a:r>
            <a:r>
              <a:rPr lang="ko-KR" altLang="en-US" sz="1400" b="1" dirty="0"/>
              <a:t>설정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개인정보변경에서 </a:t>
            </a:r>
            <a:r>
              <a:rPr lang="ko-KR" altLang="en-US" sz="1400" b="1" dirty="0" err="1"/>
              <a:t>정보입력후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수정시</a:t>
            </a:r>
            <a:r>
              <a:rPr lang="ko-KR" altLang="en-US" sz="1400" b="1" dirty="0"/>
              <a:t> </a:t>
            </a:r>
            <a:r>
              <a:rPr lang="ko-KR" altLang="en-US" sz="1400" b="1"/>
              <a:t>오류 </a:t>
            </a:r>
            <a:r>
              <a:rPr lang="ko-KR" altLang="en-US" sz="1400" b="1" smtClean="0"/>
              <a:t>발생</a:t>
            </a:r>
            <a:endParaRPr lang="en-US" altLang="ko-KR" sz="1400" b="1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932862" y="200553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5357" y="514559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2479" y="931134"/>
            <a:ext cx="2992582" cy="2244437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64198" y="730486"/>
            <a:ext cx="169394" cy="1931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875" y="557060"/>
            <a:ext cx="2244437" cy="299258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51" y="3723069"/>
            <a:ext cx="2244438" cy="29925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8880" y="894872"/>
            <a:ext cx="3039992" cy="2279994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782290" y="978048"/>
            <a:ext cx="427020" cy="2226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062284" y="1052945"/>
            <a:ext cx="696261" cy="1477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056" y="566418"/>
            <a:ext cx="2252436" cy="300324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030" y="3717637"/>
            <a:ext cx="2285843" cy="3047791"/>
          </a:xfrm>
          <a:prstGeom prst="rect">
            <a:avLst/>
          </a:prstGeom>
        </p:spPr>
      </p:pic>
      <p:sp>
        <p:nvSpPr>
          <p:cNvPr id="13" name="모서리가 둥근 사각형 설명선 12"/>
          <p:cNvSpPr/>
          <p:nvPr/>
        </p:nvSpPr>
        <p:spPr>
          <a:xfrm>
            <a:off x="6492839" y="4982031"/>
            <a:ext cx="1835150" cy="781050"/>
          </a:xfrm>
          <a:prstGeom prst="wedgeRoundRectCallout">
            <a:avLst>
              <a:gd name="adj1" fmla="val -136017"/>
              <a:gd name="adj2" fmla="val -908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0625161" y="3036820"/>
            <a:ext cx="1121390" cy="3630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2920634" y="505869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40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3493241" y="508553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834498" y="493067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776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000072-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간편서류제출 </a:t>
            </a:r>
            <a:r>
              <a:rPr lang="ko-KR" altLang="en-US" sz="1400" b="1" dirty="0" err="1"/>
              <a:t>완료후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(PC)</a:t>
            </a:r>
            <a:r>
              <a:rPr lang="ko-KR" altLang="en-US" sz="1400" b="1" dirty="0" err="1"/>
              <a:t>신청자정보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이미지 파일 확인 </a:t>
            </a:r>
            <a:r>
              <a:rPr lang="ko-KR" altLang="en-US" sz="1400" b="1" dirty="0" smtClean="0"/>
              <a:t>안됨</a:t>
            </a:r>
            <a:endParaRPr lang="en-US" altLang="ko-KR" sz="1400" b="1" dirty="0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184344" y="177785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79971" y="181323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5007691" y="17764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19361" y="966372"/>
            <a:ext cx="2877444" cy="2158083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6622667" y="1633724"/>
            <a:ext cx="345487" cy="142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879" y="610725"/>
            <a:ext cx="2219325" cy="2959100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9796971" y="3036425"/>
            <a:ext cx="518604" cy="3163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783" y="4166628"/>
            <a:ext cx="3009900" cy="2257425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1733550" y="6328570"/>
            <a:ext cx="476250" cy="186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651" y="3790390"/>
            <a:ext cx="2181225" cy="29083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947" y="3630132"/>
            <a:ext cx="2273187" cy="30309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20" y="505820"/>
            <a:ext cx="4323403" cy="324255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60018" y="2701255"/>
            <a:ext cx="373532" cy="151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85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6033239" y="254091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839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000072-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간편서류제출 </a:t>
            </a:r>
            <a:r>
              <a:rPr lang="ko-KR" altLang="en-US" sz="1400" b="1" dirty="0" err="1"/>
              <a:t>완료후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(PC)</a:t>
            </a:r>
            <a:r>
              <a:rPr lang="ko-KR" altLang="en-US" sz="1400" b="1" dirty="0" err="1"/>
              <a:t>신청자정보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이미지 파일 확인 안됨 </a:t>
            </a:r>
            <a:r>
              <a:rPr lang="en-US" altLang="ko-KR" sz="1400" b="1" dirty="0" smtClean="0"/>
              <a:t>#</a:t>
            </a:r>
            <a:r>
              <a:rPr lang="en-US" altLang="ko-KR" sz="1400" b="1" dirty="0"/>
              <a:t>2</a:t>
            </a:r>
            <a:endParaRPr lang="en-US" altLang="ko-KR" sz="1400" b="1" dirty="0" smtClean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60" y="894709"/>
            <a:ext cx="5181600" cy="38862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269" y="894709"/>
            <a:ext cx="5240829" cy="393062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 flipV="1">
            <a:off x="5144529" y="3016944"/>
            <a:ext cx="364731" cy="183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5035712" y="4977008"/>
            <a:ext cx="1835150" cy="781050"/>
          </a:xfrm>
          <a:prstGeom prst="wedgeRoundRectCallout">
            <a:avLst>
              <a:gd name="adj1" fmla="val 124127"/>
              <a:gd name="adj2" fmla="val -4408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데이터 없음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>
                <a:solidFill>
                  <a:srgbClr val="FF0000"/>
                </a:solidFill>
              </a:rPr>
              <a:t>메</a:t>
            </a:r>
            <a:r>
              <a:rPr lang="ko-KR" altLang="en-US" sz="1000" dirty="0" smtClean="0">
                <a:solidFill>
                  <a:srgbClr val="FF0000"/>
                </a:solidFill>
              </a:rPr>
              <a:t>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290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5745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000074-</a:t>
            </a:r>
            <a:r>
              <a:rPr lang="ko-KR" altLang="en-US" sz="1400" b="1" dirty="0"/>
              <a:t>초기화면 </a:t>
            </a:r>
            <a:r>
              <a:rPr lang="en-US" altLang="ko-KR" sz="1400" b="1" dirty="0"/>
              <a:t>- [</a:t>
            </a:r>
            <a:r>
              <a:rPr lang="ko-KR" altLang="en-US" sz="1400" b="1" dirty="0"/>
              <a:t>적합성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적정성 </a:t>
            </a:r>
            <a:r>
              <a:rPr lang="ko-KR" altLang="en-US" sz="1400" b="1" dirty="0" err="1"/>
              <a:t>확인서작성</a:t>
            </a:r>
            <a:r>
              <a:rPr lang="en-US" altLang="ko-KR" sz="1400" b="1" dirty="0"/>
              <a:t>] </a:t>
            </a:r>
            <a:r>
              <a:rPr lang="ko-KR" altLang="en-US" sz="1400" b="1" dirty="0" err="1"/>
              <a:t>선택시</a:t>
            </a:r>
            <a:r>
              <a:rPr lang="ko-KR" altLang="en-US" sz="1400" b="1" dirty="0"/>
              <a:t> 오류 발생</a:t>
            </a:r>
            <a:endParaRPr lang="en-US" altLang="ko-KR" sz="14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78" y="638156"/>
            <a:ext cx="2237113" cy="29828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95401" y="1022736"/>
            <a:ext cx="3085168" cy="2313876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563366" y="199396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203279" y="3597128"/>
            <a:ext cx="1835150" cy="781050"/>
          </a:xfrm>
          <a:prstGeom prst="wedgeRoundRectCallout">
            <a:avLst>
              <a:gd name="adj1" fmla="val -125636"/>
              <a:gd name="adj2" fmla="val -2976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215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2003</TotalTime>
  <Words>1097</Words>
  <Application>Microsoft Office PowerPoint</Application>
  <PresentationFormat>와이드스크린</PresentationFormat>
  <Paragraphs>151</Paragraphs>
  <Slides>55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59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kysb</dc:creator>
  <cp:lastModifiedBy>kysb</cp:lastModifiedBy>
  <cp:revision>65</cp:revision>
  <dcterms:created xsi:type="dcterms:W3CDTF">2023-06-13T02:05:04Z</dcterms:created>
  <dcterms:modified xsi:type="dcterms:W3CDTF">2023-07-17T04:03:18Z</dcterms:modified>
</cp:coreProperties>
</file>